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24" r:id="rId4"/>
    <p:sldId id="264" r:id="rId5"/>
    <p:sldId id="265" r:id="rId6"/>
    <p:sldId id="267" r:id="rId7"/>
    <p:sldId id="276" r:id="rId8"/>
    <p:sldId id="309" r:id="rId9"/>
    <p:sldId id="275" r:id="rId10"/>
    <p:sldId id="304" r:id="rId11"/>
    <p:sldId id="305" r:id="rId12"/>
    <p:sldId id="306" r:id="rId13"/>
    <p:sldId id="308" r:id="rId14"/>
    <p:sldId id="273" r:id="rId15"/>
    <p:sldId id="307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6" r:id="rId26"/>
    <p:sldId id="327" r:id="rId27"/>
    <p:sldId id="323" r:id="rId28"/>
    <p:sldId id="301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pulse-teams/sites/SWIFTPRIME_Meetings/Shared%20Documents/Congress/ESOC%202015/Goyal_Detailed%20Analysis%20of%20Workflow%20and%20Efficiency%20of%20Recanalization/Data%20Analyses/Workflow%20Table%201%20v5_mothership%20drip%20ship_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0204312375508"/>
          <c:y val="3.1554817546304237E-2"/>
          <c:w val="0.61400742599798996"/>
          <c:h val="0.693593010354442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'Workflow Table 1 v5'!$K$15</c:f>
              <c:strCache>
                <c:ptCount val="1"/>
                <c:pt idx="0">
                  <c:v>Onset to ED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v5'!$L$15:$M$15</c:f>
              <c:numCache>
                <c:formatCode>General</c:formatCode>
                <c:ptCount val="2"/>
                <c:pt idx="0">
                  <c:v>214.5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'Workflow Table 1 v5'!$K$16</c:f>
              <c:strCache>
                <c:ptCount val="1"/>
                <c:pt idx="0">
                  <c:v>ED to Imaging Start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v5'!$L$16:$M$16</c:f>
              <c:numCache>
                <c:formatCode>General</c:formatCode>
                <c:ptCount val="2"/>
                <c:pt idx="0">
                  <c:v>14</c:v>
                </c:pt>
                <c:pt idx="1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'Workflow Table 1 v5'!$K$17</c:f>
              <c:strCache>
                <c:ptCount val="1"/>
                <c:pt idx="0">
                  <c:v>Imaging Start to Qualifying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v5'!$L$17:$M$17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'Workflow Table 1 v5'!$K$18</c:f>
              <c:strCache>
                <c:ptCount val="1"/>
                <c:pt idx="0">
                  <c:v>Qualifying to Randomization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v5'!$L$18:$M$18</c:f>
              <c:numCache>
                <c:formatCode>General</c:formatCode>
                <c:ptCount val="2"/>
                <c:pt idx="0">
                  <c:v>22.5</c:v>
                </c:pt>
                <c:pt idx="1">
                  <c:v>37</c:v>
                </c:pt>
              </c:numCache>
            </c:numRef>
          </c:val>
        </c:ser>
        <c:ser>
          <c:idx val="4"/>
          <c:order val="4"/>
          <c:tx>
            <c:strRef>
              <c:f>'Workflow Table 1 v5'!$K$19</c:f>
              <c:strCache>
                <c:ptCount val="1"/>
                <c:pt idx="0">
                  <c:v>Randomization to Puncture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v5'!$L$19:$M$19</c:f>
              <c:numCache>
                <c:formatCode>General</c:formatCode>
                <c:ptCount val="2"/>
                <c:pt idx="0">
                  <c:v>17</c:v>
                </c:pt>
                <c:pt idx="1">
                  <c:v>23</c:v>
                </c:pt>
              </c:numCache>
            </c:numRef>
          </c:val>
        </c:ser>
        <c:ser>
          <c:idx val="5"/>
          <c:order val="5"/>
          <c:tx>
            <c:strRef>
              <c:f>'Workflow Table 1 v5'!$K$20</c:f>
              <c:strCache>
                <c:ptCount val="1"/>
                <c:pt idx="0">
                  <c:v>Puncture to Deployment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v5'!$L$20:$M$20</c:f>
              <c:numCache>
                <c:formatCode>General</c:formatCode>
                <c:ptCount val="2"/>
                <c:pt idx="0">
                  <c:v>23.5</c:v>
                </c:pt>
                <c:pt idx="1">
                  <c:v>24</c:v>
                </c:pt>
              </c:numCache>
            </c:numRef>
          </c:val>
        </c:ser>
        <c:ser>
          <c:idx val="6"/>
          <c:order val="6"/>
          <c:tx>
            <c:strRef>
              <c:f>'Workflow Table 1 v5'!$K$21</c:f>
              <c:strCache>
                <c:ptCount val="1"/>
                <c:pt idx="0">
                  <c:v>Deployment to Reperfusion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'Workflow Table 1 v5'!$L$14:$M$14</c:f>
              <c:strCache>
                <c:ptCount val="2"/>
                <c:pt idx="0">
                  <c:v>Drip and ship
n= 66</c:v>
                </c:pt>
                <c:pt idx="1">
                  <c:v>Mothership
n=126</c:v>
                </c:pt>
              </c:strCache>
            </c:strRef>
          </c:cat>
          <c:val>
            <c:numRef>
              <c:f>'Workflow Table 1 v5'!$L$21:$M$21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610456"/>
        <c:axId val="140612808"/>
      </c:barChart>
      <c:catAx>
        <c:axId val="140610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40612808"/>
        <c:crosses val="autoZero"/>
        <c:auto val="1"/>
        <c:lblAlgn val="ctr"/>
        <c:lblOffset val="100"/>
        <c:noMultiLvlLbl val="0"/>
      </c:catAx>
      <c:valAx>
        <c:axId val="140612808"/>
        <c:scaling>
          <c:orientation val="minMax"/>
          <c:max val="3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 (Median)</a:t>
                </a:r>
              </a:p>
            </c:rich>
          </c:tx>
          <c:layout>
            <c:manualLayout>
              <c:xMode val="edge"/>
              <c:yMode val="edge"/>
              <c:x val="0.36228611172743524"/>
              <c:y val="0.875737161859284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0610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51203071018602"/>
          <c:y val="8.5240963451091251E-2"/>
          <c:w val="0.23645745175072116"/>
          <c:h val="0.73328617114148198"/>
        </c:manualLayout>
      </c:layout>
      <c:overlay val="0"/>
      <c:txPr>
        <a:bodyPr/>
        <a:lstStyle/>
        <a:p>
          <a:pPr>
            <a:defRPr sz="1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0.87096</cdr:x>
      <cdr:y>0.55758</cdr:y>
    </cdr:from>
    <cdr:to>
      <cdr:x>0.90612</cdr:x>
      <cdr:y>0.65399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66517" y="1246113"/>
          <a:ext cx="317634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endParaRPr lang="en-US" sz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E9D46-DB0D-4B3A-9165-C8D3A994A6D0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68D4-D258-4FB2-A1D3-D6653EADAC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02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traveled was found to be signiﬁcantly associated with an increased risk of death among transferred patients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35DF-CC56-4E6A-86E8-BBC6B58B66E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3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 smtClean="0">
                <a:latin typeface="Helvetica" pitchFamily="34" charset="0"/>
              </a:rPr>
              <a:t>Functional Independence (Modified Rankin Scale Score) at 3 Months Compared With the 6 Positive Clinical Trials Comparing Intra-arterial Therapy After Intravenous Thrombolysis With Intravenous Thrombolysis </a:t>
            </a:r>
            <a:r>
              <a:rPr lang="en-US" altLang="fr-FR" dirty="0" err="1" smtClean="0">
                <a:latin typeface="Helvetica" pitchFamily="34" charset="0"/>
              </a:rPr>
              <a:t>AloneData</a:t>
            </a:r>
            <a:r>
              <a:rPr lang="en-US" altLang="fr-FR" dirty="0" smtClean="0">
                <a:latin typeface="Helvetica" pitchFamily="34" charset="0"/>
              </a:rPr>
              <a:t> are the proportion of patients. Each row represents the result of the intravenous thrombolysis and mechanical </a:t>
            </a:r>
            <a:r>
              <a:rPr lang="en-US" altLang="fr-FR" dirty="0" err="1" smtClean="0">
                <a:latin typeface="Helvetica" pitchFamily="34" charset="0"/>
              </a:rPr>
              <a:t>thrombectomy</a:t>
            </a:r>
            <a:r>
              <a:rPr lang="en-US" altLang="fr-FR" dirty="0" smtClean="0">
                <a:latin typeface="Helvetica" pitchFamily="34" charset="0"/>
              </a:rPr>
              <a:t> group of one of the published studies except for the rows representing the drip-and-ship and mothership groups. The dashed line represents the modified Rankin scale score limit of 2 or less for the main outcome. ESCAPE, Endovascular Treatment for Small Core and Proximal Occlusion Ischemic Stroke; EXTEND-IA indicates Extending the Time for Thrombolysis in Emergency Neurological Deficits–Intra-arterial; MR CLEAN, Multicenter Randomized Clinical Trial of Endovascular Treatment for Acute Ischemic Stroke in the Netherlands; REVASCAT, Randomized Trial of Revascularization With Solitaire FR Device Vs Best Medical Therapy in the Treatment of Acute Stroke Due to Anterior Circulation Large Vessel Occlusion Presenting Within 8 Hours of Symptom Onset; SWIFT-PRIME, Solitaire FR With the Intention for </a:t>
            </a:r>
            <a:r>
              <a:rPr lang="en-US" altLang="fr-FR" dirty="0" err="1" smtClean="0">
                <a:latin typeface="Helvetica" pitchFamily="34" charset="0"/>
              </a:rPr>
              <a:t>Thrombectomy</a:t>
            </a:r>
            <a:r>
              <a:rPr lang="en-US" altLang="fr-FR" dirty="0" smtClean="0">
                <a:latin typeface="Helvetica" pitchFamily="34" charset="0"/>
              </a:rPr>
              <a:t> as Primary Endovascular Treatment for Acute Ischemic Stroke; and THRACE, Trial and Cost Effectiveness Evaluation of Intra-arterial </a:t>
            </a:r>
            <a:r>
              <a:rPr lang="en-US" altLang="fr-FR" dirty="0" err="1" smtClean="0">
                <a:latin typeface="Helvetica" pitchFamily="34" charset="0"/>
              </a:rPr>
              <a:t>Thrombectomy</a:t>
            </a:r>
            <a:r>
              <a:rPr lang="en-US" altLang="fr-FR" dirty="0" smtClean="0">
                <a:latin typeface="Helvetica" pitchFamily="34" charset="0"/>
              </a:rPr>
              <a:t> in Acute Ischemic Stroke. 
</a:t>
            </a:r>
            <a:endParaRPr lang="fr-FR" altLang="fr-FR" dirty="0" smtClean="0">
              <a:latin typeface="Arial" pitchFamily="34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A70680-A7F7-4DDB-A341-68C1EC5839BA}" type="slidenum">
              <a:rPr lang="en-US" altLang="fr-FR" smtClean="0"/>
              <a:pPr eaLnBrk="1" hangingPunct="1"/>
              <a:t>9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38592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</a:rPr>
              <a:t>If </a:t>
            </a:r>
            <a:r>
              <a:rPr lang="fr-FR" altLang="fr-FR" dirty="0" err="1" smtClean="0">
                <a:latin typeface="Arial" pitchFamily="34" charset="0"/>
              </a:rPr>
              <a:t>symptom</a:t>
            </a:r>
            <a:r>
              <a:rPr lang="fr-FR" altLang="fr-FR" dirty="0" smtClean="0">
                <a:latin typeface="Arial" pitchFamily="34" charset="0"/>
              </a:rPr>
              <a:t> </a:t>
            </a:r>
            <a:r>
              <a:rPr lang="fr-FR" altLang="fr-FR" dirty="0" err="1" smtClean="0">
                <a:latin typeface="Arial" pitchFamily="34" charset="0"/>
              </a:rPr>
              <a:t>onset</a:t>
            </a:r>
            <a:endParaRPr lang="fr-FR" altLang="fr-FR" dirty="0" smtClean="0">
              <a:latin typeface="Arial" pitchFamily="34" charset="0"/>
            </a:endParaRPr>
          </a:p>
          <a:p>
            <a:r>
              <a:rPr lang="en-US" altLang="fr-FR" dirty="0" smtClean="0">
                <a:latin typeface="Arial" pitchFamily="34" charset="0"/>
              </a:rPr>
              <a:t>or last known normal within 6 hours of stroke onset is added</a:t>
            </a:r>
          </a:p>
          <a:p>
            <a:r>
              <a:rPr lang="en-US" altLang="fr-FR" dirty="0" smtClean="0">
                <a:latin typeface="Arial" pitchFamily="34" charset="0"/>
              </a:rPr>
              <a:t>to stroke severity of NIHSS score of ≥10 (a practical current</a:t>
            </a:r>
          </a:p>
          <a:p>
            <a:r>
              <a:rPr lang="en-US" altLang="fr-FR" dirty="0" smtClean="0">
                <a:latin typeface="Arial" pitchFamily="34" charset="0"/>
              </a:rPr>
              <a:t>threshold for endovascular therapy), 116 more patients (2.2 per</a:t>
            </a:r>
          </a:p>
          <a:p>
            <a:r>
              <a:rPr lang="en-US" altLang="fr-FR" dirty="0" smtClean="0">
                <a:latin typeface="Arial" pitchFamily="34" charset="0"/>
              </a:rPr>
              <a:t>week) would have been added to the CSC census</a:t>
            </a:r>
            <a:endParaRPr lang="fr-FR" altLang="fr-FR" dirty="0" smtClean="0">
              <a:latin typeface="Arial" pitchFamily="34" charset="0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EB6B75-0382-463D-80D7-42C77E1A98C7}" type="slidenum">
              <a:rPr lang="fr-FR" altLang="fr-FR" smtClean="0"/>
              <a:pPr eaLnBrk="1" hangingPunct="1"/>
              <a:t>14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386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charset="0"/>
                <a:ea typeface="msgothic" charset="0"/>
                <a:cs typeface="msgothic" charset="0"/>
              </a:rPr>
              <a:t>Reasons for the futile transfer. ICA indicates internal carotid artery.</a:t>
            </a:r>
          </a:p>
        </p:txBody>
      </p:sp>
    </p:spTree>
    <p:extLst>
      <p:ext uri="{BB962C8B-B14F-4D97-AF65-F5344CB8AC3E}">
        <p14:creationId xmlns:p14="http://schemas.microsoft.com/office/powerpoint/2010/main" val="23014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6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3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9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69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2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84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8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1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7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B9D2-00D0-4FF2-B475-5C906792F848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A9C3-C755-4D86-8FBF-D55F5EA753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78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MOTHERSHIP vs DRIP and SHIP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SYMTAS 31/05/18</a:t>
            </a:r>
          </a:p>
          <a:p>
            <a:r>
              <a:rPr lang="fr-FR" dirty="0" smtClean="0"/>
              <a:t>SANTIAGO DE COMPOSTELLA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1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Mothership</a:t>
            </a:r>
            <a:r>
              <a:rPr lang="fr-FR" dirty="0" smtClean="0"/>
              <a:t> :Bypass PSC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 smtClean="0"/>
              <a:t>Clinical outcomes were better in the direct group with 60.0% (299/498) achieving functional independence, compared to 52.2% (213/408) in the transfer group (odds ratio 1.38, 95%CI 1.06-1.79; p=0.02). </a:t>
            </a:r>
          </a:p>
          <a:p>
            <a:pPr lvl="1"/>
            <a:r>
              <a:rPr lang="en-US" sz="2400" dirty="0" smtClean="0"/>
              <a:t>Likewise, excellent outcome (modified Rankin Score 0-1) was achieved in 47.4% (236/498) of direct patients vs. 38.0% (155/408) of transfer patients (odds ratio 1.47, 95%CI 1.13-1.92; p=0.005). </a:t>
            </a:r>
          </a:p>
          <a:p>
            <a:pPr lvl="1"/>
            <a:r>
              <a:rPr lang="en-US" sz="2400" dirty="0" smtClean="0"/>
              <a:t>Mortality did not differ between the two groups (15.1% for direct, 13.7% for transfer; p=0.55). IV-</a:t>
            </a:r>
            <a:r>
              <a:rPr lang="en-US" sz="2400" dirty="0" err="1" smtClean="0"/>
              <a:t>tPA</a:t>
            </a:r>
            <a:r>
              <a:rPr lang="en-US" sz="2400" dirty="0" smtClean="0"/>
              <a:t> did not impact outcomes. </a:t>
            </a: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15023" y="5949913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Interhospital</a:t>
            </a:r>
            <a:r>
              <a:rPr lang="en-US" b="1" dirty="0"/>
              <a:t> Transfer Prior to </a:t>
            </a:r>
            <a:r>
              <a:rPr lang="en-US" b="1" dirty="0" err="1"/>
              <a:t>Thrombectomy</a:t>
            </a:r>
            <a:r>
              <a:rPr lang="en-US" b="1" dirty="0"/>
              <a:t> is Associated with Delayed Treatment and Worse Outcome in the STRATIS </a:t>
            </a:r>
            <a:r>
              <a:rPr lang="en-US" b="1" dirty="0" err="1" smtClean="0"/>
              <a:t>Registry.Froehler</a:t>
            </a:r>
            <a:r>
              <a:rPr lang="en-US" b="1" dirty="0" smtClean="0"/>
              <a:t> et al Circulation 2017</a:t>
            </a:r>
            <a:endParaRPr lang="en-US" b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DF5-2C95-498F-9BB2-67DFDABB72E1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Mothership</a:t>
            </a:r>
            <a:r>
              <a:rPr lang="fr-FR" dirty="0" smtClean="0"/>
              <a:t> :Bypass </a:t>
            </a:r>
            <a:r>
              <a:rPr lang="fr-FR" dirty="0"/>
              <a:t>PSC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Hypothetical bypass modeling for </a:t>
            </a:r>
            <a:r>
              <a:rPr lang="en-US" b="1" dirty="0"/>
              <a:t>all transferred patients </a:t>
            </a:r>
            <a:r>
              <a:rPr lang="en-US" dirty="0"/>
              <a:t>suggested that IV-</a:t>
            </a:r>
            <a:r>
              <a:rPr lang="en-US" dirty="0" err="1"/>
              <a:t>tPA</a:t>
            </a:r>
            <a:r>
              <a:rPr lang="en-US" dirty="0"/>
              <a:t> would be delayed by 12 minutes but MT would be performed 91 minutes sooner if patients were routed directly to endovascular-capable centers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bypass is limited to a </a:t>
            </a:r>
            <a:r>
              <a:rPr lang="en-US" b="1" dirty="0"/>
              <a:t>20-mile radius </a:t>
            </a:r>
            <a:r>
              <a:rPr lang="en-US" dirty="0"/>
              <a:t>from onset, then IV-</a:t>
            </a:r>
            <a:r>
              <a:rPr lang="en-US" dirty="0" err="1"/>
              <a:t>tPA</a:t>
            </a:r>
            <a:r>
              <a:rPr lang="en-US" dirty="0"/>
              <a:t> would be delayed by 7 minutes and MT performed 94 minutes earlier.(FROELHER Circulation 2017)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5023" y="5949913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Interhospital</a:t>
            </a:r>
            <a:r>
              <a:rPr lang="en-US" b="1" dirty="0"/>
              <a:t> Transfer Prior to </a:t>
            </a:r>
            <a:r>
              <a:rPr lang="en-US" b="1" dirty="0" err="1"/>
              <a:t>Thrombectomy</a:t>
            </a:r>
            <a:r>
              <a:rPr lang="en-US" b="1" dirty="0"/>
              <a:t> is Associated with Delayed Treatment and Worse Outcome in the STRATIS </a:t>
            </a:r>
            <a:r>
              <a:rPr lang="en-US" b="1" dirty="0" err="1" smtClean="0"/>
              <a:t>Registry.Froehler</a:t>
            </a:r>
            <a:r>
              <a:rPr lang="en-US" b="1" dirty="0" smtClean="0"/>
              <a:t> et al Circulation 2017</a:t>
            </a:r>
            <a:endParaRPr lang="en-US" b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ACD-4E50-446F-9F25-ECCBD3DD802C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Mothership</a:t>
            </a:r>
            <a:r>
              <a:rPr lang="fr-FR" dirty="0" smtClean="0"/>
              <a:t> :Bypass </a:t>
            </a:r>
            <a:r>
              <a:rPr lang="fr-FR" dirty="0"/>
              <a:t>PSC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High volume </a:t>
            </a:r>
            <a:r>
              <a:rPr lang="fr-FR" dirty="0" err="1" smtClean="0"/>
              <a:t>centers</a:t>
            </a:r>
            <a:r>
              <a:rPr lang="fr-FR" dirty="0" smtClean="0"/>
              <a:t> are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 patients </a:t>
            </a:r>
            <a:r>
              <a:rPr lang="fr-FR" dirty="0" err="1" smtClean="0"/>
              <a:t>outcomes</a:t>
            </a:r>
            <a:endParaRPr lang="fr-FR" dirty="0" smtClean="0"/>
          </a:p>
          <a:p>
            <a:pPr marL="742950" lvl="2" indent="-342900"/>
            <a:r>
              <a:rPr lang="fr-FR" altLang="fr-FR" dirty="0" err="1"/>
              <a:t>Studies</a:t>
            </a:r>
            <a:r>
              <a:rPr lang="fr-FR" altLang="fr-FR" dirty="0"/>
              <a:t> have </a:t>
            </a:r>
            <a:r>
              <a:rPr lang="fr-FR" altLang="fr-FR" dirty="0" err="1"/>
              <a:t>consistently</a:t>
            </a:r>
            <a:r>
              <a:rPr lang="fr-FR" altLang="fr-FR" dirty="0"/>
              <a:t> </a:t>
            </a:r>
            <a:r>
              <a:rPr lang="fr-FR" altLang="fr-FR" dirty="0" err="1"/>
              <a:t>suggested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</a:t>
            </a:r>
            <a:r>
              <a:rPr lang="fr-FR" altLang="fr-FR" dirty="0" err="1"/>
              <a:t>morbidity</a:t>
            </a:r>
            <a:r>
              <a:rPr lang="fr-FR" altLang="fr-FR" dirty="0"/>
              <a:t> and complications 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err="1"/>
              <a:t>endovascular</a:t>
            </a:r>
            <a:r>
              <a:rPr lang="fr-FR" altLang="fr-FR" dirty="0"/>
              <a:t> or open </a:t>
            </a:r>
            <a:r>
              <a:rPr lang="fr-FR" altLang="fr-FR" dirty="0" err="1"/>
              <a:t>surgical</a:t>
            </a:r>
            <a:r>
              <a:rPr lang="fr-FR" altLang="fr-FR" dirty="0"/>
              <a:t> </a:t>
            </a:r>
            <a:r>
              <a:rPr lang="fr-FR" altLang="fr-FR" dirty="0" err="1"/>
              <a:t>procedures</a:t>
            </a:r>
            <a:r>
              <a:rPr lang="fr-FR" altLang="fr-FR" dirty="0"/>
              <a:t> are </a:t>
            </a:r>
            <a:r>
              <a:rPr lang="fr-FR" altLang="fr-FR" dirty="0" err="1"/>
              <a:t>lower</a:t>
            </a:r>
            <a:r>
              <a:rPr lang="fr-FR" altLang="fr-FR" dirty="0"/>
              <a:t> at high-volume </a:t>
            </a:r>
            <a:r>
              <a:rPr lang="fr-FR" altLang="fr-FR" dirty="0" err="1"/>
              <a:t>centers</a:t>
            </a:r>
            <a:r>
              <a:rPr lang="fr-FR" altLang="fr-FR" dirty="0"/>
              <a:t> and </a:t>
            </a:r>
            <a:r>
              <a:rPr lang="fr-FR" altLang="fr-FR" dirty="0" err="1"/>
              <a:t>that</a:t>
            </a:r>
            <a:r>
              <a:rPr lang="fr-FR" altLang="fr-FR" dirty="0"/>
              <a:t> </a:t>
            </a:r>
            <a:r>
              <a:rPr lang="fr-FR" altLang="fr-FR" dirty="0" err="1"/>
              <a:t>higher</a:t>
            </a:r>
            <a:r>
              <a:rPr lang="fr-FR" altLang="fr-FR" dirty="0"/>
              <a:t>-volume stroke </a:t>
            </a:r>
            <a:r>
              <a:rPr lang="fr-FR" altLang="fr-FR" dirty="0" err="1"/>
              <a:t>centers</a:t>
            </a:r>
            <a:r>
              <a:rPr lang="fr-FR" altLang="fr-FR" dirty="0"/>
              <a:t> are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</a:t>
            </a:r>
            <a:r>
              <a:rPr lang="fr-FR" altLang="fr-FR" dirty="0" err="1"/>
              <a:t>higher</a:t>
            </a:r>
            <a:r>
              <a:rPr lang="fr-FR" altLang="fr-FR" dirty="0"/>
              <a:t> rates of good </a:t>
            </a:r>
            <a:r>
              <a:rPr lang="fr-FR" altLang="fr-FR" dirty="0" err="1"/>
              <a:t>outcomes</a:t>
            </a:r>
            <a:r>
              <a:rPr lang="fr-FR" altLang="fr-FR" dirty="0"/>
              <a:t> in </a:t>
            </a:r>
            <a:r>
              <a:rPr lang="fr-FR" altLang="fr-FR" dirty="0" err="1"/>
              <a:t>comparison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</a:t>
            </a:r>
            <a:r>
              <a:rPr lang="fr-FR" altLang="fr-FR" dirty="0" err="1"/>
              <a:t>lower</a:t>
            </a:r>
            <a:r>
              <a:rPr lang="fr-FR" altLang="fr-FR" dirty="0"/>
              <a:t>-volume </a:t>
            </a:r>
            <a:r>
              <a:rPr lang="fr-FR" altLang="fr-FR" dirty="0" err="1"/>
              <a:t>centers</a:t>
            </a:r>
            <a:r>
              <a:rPr lang="fr-FR" altLang="fr-FR" dirty="0"/>
              <a:t> </a:t>
            </a:r>
            <a:r>
              <a:rPr lang="fr-FR" altLang="fr-FR" sz="1400" i="1" dirty="0" err="1"/>
              <a:t>Fargen</a:t>
            </a:r>
            <a:r>
              <a:rPr lang="fr-FR" altLang="fr-FR" sz="1400" i="1" dirty="0"/>
              <a:t> KM, et </a:t>
            </a:r>
            <a:r>
              <a:rPr lang="fr-FR" altLang="fr-FR" sz="1400" i="1" dirty="0" err="1"/>
              <a:t>al.J</a:t>
            </a:r>
            <a:r>
              <a:rPr lang="fr-FR" altLang="fr-FR" sz="1400" i="1" dirty="0"/>
              <a:t> </a:t>
            </a:r>
            <a:r>
              <a:rPr lang="fr-FR" altLang="fr-FR" sz="1400" i="1" dirty="0" err="1"/>
              <a:t>NeuroIntervent</a:t>
            </a:r>
            <a:r>
              <a:rPr lang="fr-FR" altLang="fr-FR" sz="1400" i="1" dirty="0"/>
              <a:t> </a:t>
            </a:r>
            <a:r>
              <a:rPr lang="fr-FR" altLang="fr-FR" sz="1400" i="1" dirty="0" err="1"/>
              <a:t>Surg</a:t>
            </a:r>
            <a:r>
              <a:rPr lang="fr-FR" altLang="fr-FR" sz="1400" i="1" dirty="0"/>
              <a:t> 2015;7:229–230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Bypass the PSC and transport LVO patients directly to the CSC (in most situations)  OR ensure rapid DIDO of &lt;40 minutes at the PSC. (Southerland et al. Stroke 2016)</a:t>
            </a:r>
            <a:endParaRPr lang="fr-FR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2C6B-8BA8-4A63-B260-28DB510F5143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9E0C-6AFD-48F4-A6A8-4D34C8A0C223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13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3295" r="70776" b="20306"/>
          <a:stretch/>
        </p:blipFill>
        <p:spPr bwMode="auto">
          <a:xfrm>
            <a:off x="1259632" y="1038139"/>
            <a:ext cx="6526924" cy="580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28542" y="181578"/>
            <a:ext cx="6558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EMS Triage to CSC Reduces Time </a:t>
            </a:r>
            <a:r>
              <a:rPr lang="en-US" dirty="0" err="1" smtClean="0"/>
              <a:t>toTreatment</a:t>
            </a:r>
            <a:r>
              <a:rPr lang="en-US" dirty="0" smtClean="0"/>
              <a:t> </a:t>
            </a:r>
            <a:r>
              <a:rPr lang="en-US" dirty="0"/>
              <a:t>and Improves Outcomes in Patients With </a:t>
            </a:r>
            <a:r>
              <a:rPr lang="en-US" dirty="0" smtClean="0"/>
              <a:t>Large </a:t>
            </a:r>
            <a:r>
              <a:rPr lang="fr-FR" dirty="0" err="1" smtClean="0"/>
              <a:t>Vessel</a:t>
            </a:r>
            <a:r>
              <a:rPr lang="fr-FR" dirty="0" smtClean="0"/>
              <a:t> Occlusion</a:t>
            </a:r>
          </a:p>
          <a:p>
            <a:r>
              <a:rPr lang="fr-FR" dirty="0" err="1" smtClean="0"/>
              <a:t>M.Jarayaman</a:t>
            </a:r>
            <a:r>
              <a:rPr lang="fr-FR" dirty="0" smtClean="0"/>
              <a:t> ICS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2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CLINICAL IMPLICATIONS</a:t>
            </a:r>
            <a:endParaRPr lang="fr-FR" alt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1600" dirty="0" smtClean="0"/>
              <a:t>The American Stroke Association recommends that Emergency Medical Service bypass acute stroke–ready hospital (ASRH)/primary stroke center (PSC) for comprehensive stroke centers (CSCs) when transporting appropriate stroke patients, if the additional travel time is ≤15 minutes. However, data on additional transport time and the effect on hospital census remain unknown.</a:t>
            </a:r>
            <a:r>
              <a:rPr lang="fr-FR" altLang="fr-FR" sz="1600" b="1" dirty="0" smtClean="0"/>
              <a:t> In an </a:t>
            </a:r>
            <a:r>
              <a:rPr lang="fr-FR" altLang="fr-FR" sz="1600" b="1" dirty="0" err="1" smtClean="0"/>
              <a:t>urban</a:t>
            </a:r>
            <a:r>
              <a:rPr lang="fr-FR" altLang="fr-FR" sz="1600" b="1" dirty="0" smtClean="0"/>
              <a:t> </a:t>
            </a:r>
            <a:r>
              <a:rPr lang="fr-FR" altLang="fr-FR" sz="1600" b="1" dirty="0" err="1" smtClean="0"/>
              <a:t>based</a:t>
            </a:r>
            <a:r>
              <a:rPr lang="fr-FR" altLang="fr-FR" sz="1600" b="1" dirty="0" smtClean="0"/>
              <a:t> population </a:t>
            </a:r>
            <a:r>
              <a:rPr lang="fr-FR" altLang="fr-FR" sz="1600" b="1" dirty="0" err="1" smtClean="0"/>
              <a:t>study</a:t>
            </a:r>
            <a:r>
              <a:rPr lang="fr-FR" altLang="fr-FR" sz="1600" b="1" dirty="0" smtClean="0"/>
              <a:t> 85% stroke cases </a:t>
            </a:r>
            <a:r>
              <a:rPr lang="fr-FR" altLang="fr-FR" sz="1600" b="1" dirty="0" err="1" smtClean="0"/>
              <a:t>would</a:t>
            </a:r>
            <a:r>
              <a:rPr lang="fr-FR" altLang="fr-FR" sz="1600" b="1" dirty="0" smtClean="0"/>
              <a:t> have &lt;15 minutes </a:t>
            </a:r>
            <a:r>
              <a:rPr lang="fr-FR" altLang="fr-FR" sz="1600" b="1" dirty="0" err="1" smtClean="0"/>
              <a:t>added</a:t>
            </a:r>
            <a:r>
              <a:rPr lang="fr-FR" altLang="fr-FR" sz="1600" b="1" dirty="0" smtClean="0"/>
              <a:t> transport time to CSC </a:t>
            </a:r>
            <a:r>
              <a:rPr lang="fr-FR" altLang="fr-FR" sz="1600" b="1" dirty="0" err="1" smtClean="0"/>
              <a:t>compared</a:t>
            </a:r>
            <a:r>
              <a:rPr lang="fr-FR" altLang="fr-FR" sz="1600" b="1" dirty="0" smtClean="0"/>
              <a:t> to PSC (</a:t>
            </a:r>
            <a:r>
              <a:rPr lang="fr-FR" altLang="fr-FR" sz="1600" b="1" i="1" dirty="0" smtClean="0"/>
              <a:t>Stroke. 2017;48:2164-2170)</a:t>
            </a:r>
            <a:endParaRPr lang="fr-FR" altLang="fr-FR" sz="16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6542" r="26135" b="46864"/>
          <a:stretch>
            <a:fillRect/>
          </a:stretch>
        </p:blipFill>
        <p:spPr bwMode="auto">
          <a:xfrm>
            <a:off x="1187450" y="3429000"/>
            <a:ext cx="6697663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5435600" y="5157788"/>
            <a:ext cx="7921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5766556"/>
            <a:ext cx="792088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Limiting triage to the CSC to patients with National Institutes of Health Stroke Scale score of ≥10 within 6 hours of onset would have added 116 patients (2.2 per week) to the CSC’s annual census.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8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 smtClean="0"/>
              <a:t>Reducing</a:t>
            </a:r>
            <a:r>
              <a:rPr lang="fr-FR" sz="2800" dirty="0" smtClean="0"/>
              <a:t> time </a:t>
            </a:r>
            <a:r>
              <a:rPr lang="fr-FR" sz="2800" dirty="0" err="1" smtClean="0"/>
              <a:t>intervals</a:t>
            </a:r>
            <a:r>
              <a:rPr lang="fr-FR" sz="2800" dirty="0" smtClean="0"/>
              <a:t> in </a:t>
            </a:r>
            <a:r>
              <a:rPr lang="fr-FR" sz="2800" dirty="0" err="1" smtClean="0"/>
              <a:t>metropolitan</a:t>
            </a:r>
            <a:r>
              <a:rPr lang="fr-FR" sz="2800" dirty="0" smtClean="0"/>
              <a:t> areas </a:t>
            </a:r>
            <a:r>
              <a:rPr lang="fr-FR" sz="2800" dirty="0" err="1" smtClean="0"/>
              <a:t>Deconstruction</a:t>
            </a:r>
            <a:r>
              <a:rPr lang="fr-FR" sz="2800" dirty="0" smtClean="0"/>
              <a:t> of </a:t>
            </a:r>
            <a:r>
              <a:rPr lang="fr-FR" sz="2800" dirty="0" err="1" smtClean="0"/>
              <a:t>interhospital</a:t>
            </a:r>
            <a:r>
              <a:rPr lang="fr-FR" sz="2800" dirty="0" smtClean="0"/>
              <a:t> </a:t>
            </a:r>
            <a:r>
              <a:rPr lang="fr-FR" sz="2800" dirty="0" err="1" smtClean="0"/>
              <a:t>worflow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Ng</a:t>
            </a:r>
            <a:r>
              <a:rPr lang="fr-FR" sz="2800" dirty="0" smtClean="0"/>
              <a:t> </a:t>
            </a:r>
            <a:r>
              <a:rPr lang="fr-FR" sz="2800" dirty="0" err="1" smtClean="0"/>
              <a:t>eta</a:t>
            </a:r>
            <a:r>
              <a:rPr lang="fr-FR" sz="2800" dirty="0" smtClean="0"/>
              <a:t> al Stroke 2017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in-door</a:t>
            </a:r>
            <a:r>
              <a:rPr lang="fr-FR" dirty="0" smtClean="0"/>
              <a:t> out (DIDO) at PSC	: </a:t>
            </a:r>
            <a:r>
              <a:rPr lang="en-US" dirty="0" smtClean="0"/>
              <a:t>The longest component of DIDO was CT-to-retrieval request (56.1% of DIDO) where tasks performed include  imaging acquisition, reconstruction, and </a:t>
            </a:r>
            <a:r>
              <a:rPr lang="en-US" dirty="0" err="1" smtClean="0"/>
              <a:t>and</a:t>
            </a:r>
            <a:r>
              <a:rPr lang="en-US" dirty="0" smtClean="0"/>
              <a:t> interpretation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interhospital</a:t>
            </a:r>
            <a:r>
              <a:rPr lang="en-US" dirty="0" smtClean="0"/>
              <a:t> transfers(D2D) exceed 2 hours even in </a:t>
            </a:r>
            <a:r>
              <a:rPr lang="en-US" dirty="0" err="1" smtClean="0"/>
              <a:t>highvolume</a:t>
            </a:r>
            <a:r>
              <a:rPr lang="en-US" dirty="0" smtClean="0"/>
              <a:t> PSCs in the evidence-based </a:t>
            </a:r>
            <a:r>
              <a:rPr lang="en-US" dirty="0" err="1" smtClean="0"/>
              <a:t>thrombectomy</a:t>
            </a:r>
            <a:r>
              <a:rPr lang="en-US" dirty="0" smtClean="0"/>
              <a:t> era</a:t>
            </a:r>
            <a:endParaRPr lang="fr-FR" dirty="0"/>
          </a:p>
        </p:txBody>
      </p:sp>
      <p:pic>
        <p:nvPicPr>
          <p:cNvPr id="4" name="Picture 7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7"/>
          <a:stretch/>
        </p:blipFill>
        <p:spPr bwMode="auto">
          <a:xfrm>
            <a:off x="1259632" y="1199783"/>
            <a:ext cx="6802850" cy="317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7C0A-F012-4CD4-A50D-27A1AAA5C3BE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EFFICIENT DELIVERY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Patients with suspected ELVO primarily transported to non-endovascular-capable centers owing to large transport time differences or clinical instability should undergo expeditious evaluation and treatment, including non-contrast head CT, possible vessel imaging immediately upon arrival, and administration of IV t-PA (if eligible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Vessel imaging should not delay patient transfer. Rapid transfer to a comprehensive center with endovascular capability to minimize </a:t>
            </a:r>
            <a:r>
              <a:rPr lang="en-US" dirty="0" err="1"/>
              <a:t>interhospital</a:t>
            </a:r>
            <a:r>
              <a:rPr lang="en-US" dirty="0"/>
              <a:t> transfer delays is a priority.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metric proposed to assess transfer processes is the picture to puncture (P2P) time. A P2Pof &lt;90 min should be a goal. (AHA class I, level of evidence C)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96662"/>
            <a:ext cx="850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Standarts</a:t>
            </a:r>
            <a:r>
              <a:rPr lang="fr-FR" dirty="0" smtClean="0"/>
              <a:t> and guidelines </a:t>
            </a:r>
            <a:r>
              <a:rPr lang="fr-FR" dirty="0" err="1" smtClean="0"/>
              <a:t>from</a:t>
            </a:r>
            <a:r>
              <a:rPr lang="fr-FR" dirty="0" smtClean="0"/>
              <a:t> SNIS Pride et</a:t>
            </a:r>
            <a:r>
              <a:rPr lang="fr-FR" dirty="0"/>
              <a:t> al. J </a:t>
            </a:r>
            <a:r>
              <a:rPr lang="fr-FR" dirty="0" err="1"/>
              <a:t>NeuroIntervent</a:t>
            </a:r>
            <a:r>
              <a:rPr lang="fr-FR" dirty="0"/>
              <a:t> </a:t>
            </a:r>
            <a:r>
              <a:rPr lang="fr-FR" dirty="0" err="1"/>
              <a:t>Surg</a:t>
            </a:r>
            <a:r>
              <a:rPr lang="fr-FR" dirty="0"/>
              <a:t> 2017;9:802–812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8543" y="1340768"/>
            <a:ext cx="8784976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Bypass PSC if CSC in a radius of 20miles</a:t>
            </a:r>
          </a:p>
          <a:p>
            <a:r>
              <a:rPr lang="fr-FR" sz="3200" dirty="0" smtClean="0"/>
              <a:t>Transfer if PSC </a:t>
            </a:r>
            <a:r>
              <a:rPr lang="fr-FR" sz="3200" dirty="0" err="1" smtClean="0"/>
              <a:t>is</a:t>
            </a:r>
            <a:r>
              <a:rPr lang="fr-FR" sz="3200" dirty="0" smtClean="0"/>
              <a:t> able to </a:t>
            </a:r>
            <a:r>
              <a:rPr lang="fr-FR" sz="3200" dirty="0" err="1" smtClean="0"/>
              <a:t>achieve</a:t>
            </a:r>
            <a:r>
              <a:rPr lang="fr-FR" sz="3200" dirty="0" smtClean="0"/>
              <a:t> DIDO&lt;40 minutes</a:t>
            </a:r>
          </a:p>
          <a:p>
            <a:r>
              <a:rPr lang="fr-FR" sz="3200" dirty="0"/>
              <a:t>	</a:t>
            </a:r>
            <a:r>
              <a:rPr lang="fr-FR" sz="3200" dirty="0" smtClean="0"/>
              <a:t>					P2P &lt;90 minutes</a:t>
            </a:r>
          </a:p>
          <a:p>
            <a:r>
              <a:rPr lang="fr-FR" sz="3200" dirty="0" err="1" smtClean="0"/>
              <a:t>Unless</a:t>
            </a:r>
            <a:r>
              <a:rPr lang="fr-FR" sz="3200" dirty="0" smtClean="0"/>
              <a:t> </a:t>
            </a:r>
            <a:r>
              <a:rPr lang="fr-FR" sz="3200" dirty="0" err="1" smtClean="0"/>
              <a:t>increase</a:t>
            </a:r>
            <a:r>
              <a:rPr lang="fr-FR" sz="3200" dirty="0" smtClean="0"/>
              <a:t> the </a:t>
            </a:r>
            <a:r>
              <a:rPr lang="fr-FR" sz="3200" dirty="0" err="1" smtClean="0"/>
              <a:t>number</a:t>
            </a:r>
            <a:r>
              <a:rPr lang="fr-FR" sz="3200" dirty="0" smtClean="0"/>
              <a:t> of CSC</a:t>
            </a:r>
            <a:endParaRPr lang="fr-FR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E281-F40E-48BE-A7F7-7DD95AF0B934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11208" r="15303" b="6250"/>
          <a:stretch/>
        </p:blipFill>
        <p:spPr bwMode="auto">
          <a:xfrm>
            <a:off x="179512" y="404664"/>
            <a:ext cx="8828691" cy="603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15816" y="404664"/>
            <a:ext cx="575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b="1" dirty="0" err="1"/>
              <a:t>R</a:t>
            </a:r>
            <a:r>
              <a:rPr lang="fr-FR" sz="2400" b="1" dirty="0" err="1" smtClean="0"/>
              <a:t>egistry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Catalonia</a:t>
            </a:r>
            <a:r>
              <a:rPr lang="fr-FR" sz="2400" b="1" dirty="0" err="1"/>
              <a:t>:</a:t>
            </a:r>
            <a:r>
              <a:rPr lang="fr-FR" sz="2400" b="1" dirty="0" err="1" smtClean="0"/>
              <a:t>Geographical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inequity</a:t>
            </a:r>
            <a:endParaRPr lang="fr-FR" sz="24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01CC-6B01-4817-BA52-9E658D537466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6063"/>
            <a:ext cx="4368800" cy="4237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26" name="Picture 7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6063"/>
            <a:ext cx="3979862" cy="501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27" name="Picture 7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4221163"/>
            <a:ext cx="3503613" cy="230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737100" y="5156200"/>
            <a:ext cx="40671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b="1">
                <a:latin typeface="Calibri" pitchFamily="34" charset="0"/>
              </a:rPr>
              <a:t>Access to Endovascular Treatment in Remote Areas: Analysis of the Reperfusion Treatment Registry of Catalonia.</a:t>
            </a:r>
          </a:p>
          <a:p>
            <a:r>
              <a:rPr lang="en-US" altLang="fr-FR">
                <a:latin typeface="Calibri" pitchFamily="34" charset="0"/>
              </a:rPr>
              <a:t>Perez de la Ossa, Natalia;</a:t>
            </a:r>
          </a:p>
          <a:p>
            <a:r>
              <a:rPr lang="en-US" altLang="fr-FR">
                <a:latin typeface="Calibri" pitchFamily="34" charset="0"/>
              </a:rPr>
              <a:t>Stroke. 47(5):1381-1384, May 2016.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-25224" y="248833"/>
            <a:ext cx="916922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Geographic </a:t>
            </a:r>
            <a:r>
              <a:rPr lang="fr-FR" dirty="0" err="1" smtClean="0"/>
              <a:t>differences</a:t>
            </a:r>
            <a:r>
              <a:rPr lang="fr-FR" dirty="0" smtClean="0"/>
              <a:t> in acute stroke care in </a:t>
            </a:r>
            <a:r>
              <a:rPr lang="fr-FR" dirty="0" err="1" smtClean="0"/>
              <a:t>Catalunya</a:t>
            </a:r>
            <a:r>
              <a:rPr lang="fr-FR" dirty="0" smtClean="0"/>
              <a:t>: impact of 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interhospital</a:t>
            </a:r>
            <a:r>
              <a:rPr lang="fr-FR" dirty="0" smtClean="0"/>
              <a:t> network .</a:t>
            </a:r>
            <a:r>
              <a:rPr lang="fr-FR" dirty="0" err="1" smtClean="0"/>
              <a:t>Ribo</a:t>
            </a:r>
            <a:r>
              <a:rPr lang="fr-FR" dirty="0" smtClean="0"/>
              <a:t> et al. </a:t>
            </a:r>
            <a:r>
              <a:rPr lang="fr-FR" dirty="0" err="1" smtClean="0"/>
              <a:t>Cerebrovascular</a:t>
            </a:r>
            <a:r>
              <a:rPr lang="fr-FR" dirty="0" smtClean="0"/>
              <a:t> </a:t>
            </a:r>
            <a:r>
              <a:rPr lang="fr-FR" dirty="0" err="1" smtClean="0"/>
              <a:t>diseases</a:t>
            </a:r>
            <a:r>
              <a:rPr lang="fr-FR" dirty="0" smtClean="0"/>
              <a:t> 26:284-288, 2008</a:t>
            </a:r>
          </a:p>
          <a:p>
            <a:r>
              <a:rPr lang="fr-FR" dirty="0" smtClean="0"/>
              <a:t>An </a:t>
            </a:r>
            <a:r>
              <a:rPr lang="fr-FR" dirty="0" err="1" smtClean="0"/>
              <a:t>interhospital</a:t>
            </a:r>
            <a:r>
              <a:rPr lang="fr-FR" dirty="0" smtClean="0"/>
              <a:t> network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transfers</a:t>
            </a:r>
            <a:r>
              <a:rPr lang="fr-FR" dirty="0" smtClean="0"/>
              <a:t> to CSC </a:t>
            </a:r>
            <a:r>
              <a:rPr lang="fr-FR" dirty="0" err="1" smtClean="0"/>
              <a:t>does</a:t>
            </a:r>
            <a:r>
              <a:rPr lang="fr-FR" dirty="0" smtClean="0"/>
              <a:t> not warrant </a:t>
            </a:r>
            <a:r>
              <a:rPr lang="fr-FR" dirty="0" err="1" smtClean="0"/>
              <a:t>geographical</a:t>
            </a:r>
            <a:r>
              <a:rPr lang="fr-FR" dirty="0" smtClean="0"/>
              <a:t> </a:t>
            </a:r>
            <a:r>
              <a:rPr lang="fr-FR" dirty="0" err="1" smtClean="0"/>
              <a:t>equity</a:t>
            </a:r>
            <a:r>
              <a:rPr lang="fr-FR" dirty="0" smtClean="0"/>
              <a:t>: </a:t>
            </a:r>
            <a:r>
              <a:rPr lang="fr-FR" dirty="0" err="1" smtClean="0"/>
              <a:t>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best </a:t>
            </a:r>
            <a:r>
              <a:rPr lang="fr-FR" dirty="0" err="1" smtClean="0"/>
              <a:t>therapeutic</a:t>
            </a:r>
            <a:r>
              <a:rPr lang="fr-FR" dirty="0"/>
              <a:t> </a:t>
            </a:r>
            <a:r>
              <a:rPr lang="fr-FR" dirty="0" smtClean="0"/>
              <a:t>Interventions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partially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at the </a:t>
            </a:r>
            <a:r>
              <a:rPr lang="fr-FR" dirty="0" err="1" smtClean="0"/>
              <a:t>expense</a:t>
            </a:r>
            <a:r>
              <a:rPr lang="fr-FR" dirty="0" smtClean="0"/>
              <a:t> of a high proportion of </a:t>
            </a:r>
            <a:r>
              <a:rPr lang="fr-FR" dirty="0" err="1" smtClean="0"/>
              <a:t>unecessary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7740352" y="3212976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880452" y="4473900"/>
            <a:ext cx="3958748" cy="384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6CD2-43B1-4EA3-8C2B-E07E5A890EF0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598" t="19920" r="19916" b="24011"/>
          <a:stretch>
            <a:fillRect/>
          </a:stretch>
        </p:blipFill>
        <p:spPr bwMode="auto">
          <a:xfrm>
            <a:off x="-74040" y="260648"/>
            <a:ext cx="92180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3865-9ABF-4F80-984E-E04C100DC228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err="1" smtClean="0"/>
              <a:t>Prehospital</a:t>
            </a:r>
            <a:r>
              <a:rPr lang="fr-FR" altLang="fr-FR" dirty="0" smtClean="0"/>
              <a:t> LVO stroke recognition</a:t>
            </a:r>
          </a:p>
          <a:p>
            <a:r>
              <a:rPr lang="fr-FR" altLang="fr-FR" dirty="0" smtClean="0"/>
              <a:t>Transfer </a:t>
            </a:r>
            <a:r>
              <a:rPr lang="fr-FR" altLang="fr-FR" dirty="0" err="1" smtClean="0"/>
              <a:t>protocols</a:t>
            </a:r>
            <a:endParaRPr lang="fr-FR" altLang="fr-FR" dirty="0" smtClean="0"/>
          </a:p>
          <a:p>
            <a:r>
              <a:rPr lang="fr-FR" altLang="fr-FR" dirty="0" err="1" smtClean="0"/>
              <a:t>Intrahospital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delay</a:t>
            </a:r>
            <a:r>
              <a:rPr lang="fr-FR" altLang="fr-FR" dirty="0" smtClean="0"/>
              <a:t> : CSC workflow </a:t>
            </a:r>
            <a:r>
              <a:rPr lang="fr-FR" altLang="fr-FR" dirty="0" err="1" smtClean="0"/>
              <a:t>metrics</a:t>
            </a:r>
            <a:endParaRPr lang="fr-FR" altLang="fr-FR" dirty="0" smtClean="0"/>
          </a:p>
          <a:p>
            <a:r>
              <a:rPr lang="fr-FR" altLang="fr-FR" dirty="0" err="1" smtClean="0"/>
              <a:t>Mothership</a:t>
            </a:r>
            <a:r>
              <a:rPr lang="fr-FR" altLang="fr-FR" dirty="0" smtClean="0"/>
              <a:t> = Bypass PSC</a:t>
            </a:r>
          </a:p>
          <a:p>
            <a:r>
              <a:rPr lang="fr-FR" altLang="fr-FR" dirty="0" err="1" smtClean="0"/>
              <a:t>Drip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ship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optimization</a:t>
            </a:r>
            <a:endParaRPr lang="fr-FR" altLang="fr-FR" dirty="0" smtClean="0"/>
          </a:p>
          <a:p>
            <a:r>
              <a:rPr lang="fr-FR" altLang="fr-FR" dirty="0" err="1" smtClean="0"/>
              <a:t>Regional</a:t>
            </a:r>
            <a:r>
              <a:rPr lang="fr-FR" altLang="fr-FR" dirty="0" smtClean="0"/>
              <a:t> EV Capable stroke </a:t>
            </a:r>
            <a:r>
              <a:rPr lang="fr-FR" altLang="fr-FR" dirty="0" err="1" smtClean="0"/>
              <a:t>centers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014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2"/>
          <a:srcRect l="13380" t="31805" r="64175" b="12454"/>
          <a:stretch>
            <a:fillRect/>
          </a:stretch>
        </p:blipFill>
        <p:spPr bwMode="auto">
          <a:xfrm>
            <a:off x="534988" y="688975"/>
            <a:ext cx="820896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ZoneTexte 2"/>
          <p:cNvSpPr txBox="1">
            <a:spLocks noChangeArrowheads="1"/>
          </p:cNvSpPr>
          <p:nvPr/>
        </p:nvSpPr>
        <p:spPr bwMode="auto">
          <a:xfrm>
            <a:off x="755650" y="42863"/>
            <a:ext cx="686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Interfascility</a:t>
            </a:r>
            <a:r>
              <a:rPr lang="fr-FR" dirty="0"/>
              <a:t> MT </a:t>
            </a:r>
            <a:r>
              <a:rPr lang="fr-FR" dirty="0" err="1"/>
              <a:t>Acessibility</a:t>
            </a:r>
            <a:r>
              <a:rPr lang="fr-FR" dirty="0"/>
              <a:t>(</a:t>
            </a:r>
            <a:r>
              <a:rPr lang="fr-FR" dirty="0" err="1"/>
              <a:t>within</a:t>
            </a:r>
            <a:r>
              <a:rPr lang="fr-FR" dirty="0"/>
              <a:t> 6h) for  distant  PSC  patients.</a:t>
            </a:r>
          </a:p>
          <a:p>
            <a:r>
              <a:rPr lang="fr-FR" dirty="0"/>
              <a:t> A3year prospective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graphicFrame>
        <p:nvGraphicFramePr>
          <p:cNvPr id="5" name="Group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99426"/>
              </p:ext>
            </p:extLst>
          </p:nvPr>
        </p:nvGraphicFramePr>
        <p:xfrm>
          <a:off x="4284663" y="879475"/>
          <a:ext cx="4463423" cy="4204396"/>
        </p:xfrm>
        <a:graphic>
          <a:graphicData uri="http://schemas.openxmlformats.org/drawingml/2006/table">
            <a:tbl>
              <a:tblPr/>
              <a:tblGrid>
                <a:gridCol w="2865407"/>
                <a:gridCol w="1598016"/>
              </a:tblGrid>
              <a:tr h="6378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Causes of non-transfer, </a:t>
                      </a: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GB" alt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 </a:t>
                      </a: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(43.6%)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4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out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(45.6%)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8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over 80 or comorbidity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(29.3%)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8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 deviation*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(10.9%)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(6.5%)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8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Unavailable quick transport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(3.3%)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6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improvement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(2.2%)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16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meteorological red alert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(2.2%)</a:t>
                      </a: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27050" y="621166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Thrombectomy</a:t>
            </a:r>
            <a:r>
              <a:rPr lang="en-US" b="1" dirty="0"/>
              <a:t> accessibility after transfer from a primary stroke center: Analysis of a three-year prospective </a:t>
            </a:r>
            <a:r>
              <a:rPr lang="en-US" b="1" dirty="0" smtClean="0"/>
              <a:t>registry . </a:t>
            </a:r>
            <a:r>
              <a:rPr lang="en-US" b="1" dirty="0" err="1" smtClean="0"/>
              <a:t>Sablot</a:t>
            </a:r>
            <a:r>
              <a:rPr lang="en-US" b="1" dirty="0" smtClean="0"/>
              <a:t> et al. IJS 12:519-523 ;2017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A691-BE38-4836-991E-CD4B67312501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STROKE LAB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3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/>
          <a:srcRect l="13380" t="31805" r="64175" b="12454"/>
          <a:stretch>
            <a:fillRect/>
          </a:stretch>
        </p:blipFill>
        <p:spPr bwMode="auto">
          <a:xfrm>
            <a:off x="539750" y="404813"/>
            <a:ext cx="82089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53"/>
          <p:cNvGraphicFramePr>
            <a:graphicFrameLocks noGrp="1"/>
          </p:cNvGraphicFramePr>
          <p:nvPr/>
        </p:nvGraphicFramePr>
        <p:xfrm>
          <a:off x="5340350" y="404813"/>
          <a:ext cx="3408362" cy="5900928"/>
        </p:xfrm>
        <a:graphic>
          <a:graphicData uri="http://schemas.openxmlformats.org/drawingml/2006/table">
            <a:tbl>
              <a:tblPr/>
              <a:tblGrid>
                <a:gridCol w="1704975"/>
                <a:gridCol w="1703387"/>
              </a:tblGrid>
              <a:tr h="508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Causes of futile transfer,</a:t>
                      </a: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</a:t>
                      </a:r>
                      <a:r>
                        <a:rPr kumimoji="0" lang="en-GB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(56.3%)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improvement or reperfusion on MRI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(46.2%)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out after transfer</a:t>
                      </a: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(23.9%)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Clinical worsening or infarct growth 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(14.9%)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 deviation</a:t>
                      </a: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(6%)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Randomization in the medical treatment arm</a:t>
                      </a: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(3%)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due to expected worsening</a:t>
                      </a: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(3%)</a:t>
                      </a:r>
                      <a:endParaRPr kumimoji="0" lang="fr-FR" alt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endParaRPr kumimoji="0" lang="fr-FR" alt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(3%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0146" y="624749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Thrombectomy</a:t>
            </a:r>
            <a:r>
              <a:rPr lang="en-US" b="1" dirty="0"/>
              <a:t> accessibility after transfer from a primary stroke center: Analysis of a three-year prospective </a:t>
            </a:r>
            <a:r>
              <a:rPr lang="en-US" b="1" dirty="0" smtClean="0"/>
              <a:t>registry . </a:t>
            </a:r>
            <a:r>
              <a:rPr lang="en-US" b="1" dirty="0" err="1" smtClean="0"/>
              <a:t>Sablot</a:t>
            </a:r>
            <a:r>
              <a:rPr lang="en-US" b="1" dirty="0" smtClean="0"/>
              <a:t> et al. IJS  2017;12:519-523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DD1-02C7-4A4E-96A3-BC8E565A7AB5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0146" y="0"/>
            <a:ext cx="626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Interfascility</a:t>
            </a:r>
            <a:r>
              <a:rPr lang="fr-FR" dirty="0"/>
              <a:t> MT </a:t>
            </a:r>
            <a:r>
              <a:rPr lang="fr-FR" dirty="0" err="1"/>
              <a:t>Acessibility</a:t>
            </a:r>
            <a:r>
              <a:rPr lang="fr-FR" dirty="0"/>
              <a:t>(</a:t>
            </a:r>
            <a:r>
              <a:rPr lang="fr-FR" dirty="0" err="1"/>
              <a:t>within</a:t>
            </a:r>
            <a:r>
              <a:rPr lang="fr-FR" dirty="0"/>
              <a:t> 6h) for  distant  PSC  patients.</a:t>
            </a:r>
          </a:p>
          <a:p>
            <a:r>
              <a:rPr lang="fr-FR" dirty="0"/>
              <a:t> A3year prospective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5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/>
          <a:srcRect l="13380" t="31805" r="64175" b="12454"/>
          <a:stretch>
            <a:fillRect/>
          </a:stretch>
        </p:blipFill>
        <p:spPr bwMode="auto">
          <a:xfrm>
            <a:off x="539750" y="404813"/>
            <a:ext cx="82089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55799" y="613886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Thrombectomy</a:t>
            </a:r>
            <a:r>
              <a:rPr lang="en-US" b="1" dirty="0"/>
              <a:t> accessibility after transfer from a primary stroke center: Analysis of a three-year prospective </a:t>
            </a:r>
            <a:r>
              <a:rPr lang="en-US" b="1" dirty="0" smtClean="0"/>
              <a:t>registry . </a:t>
            </a:r>
            <a:r>
              <a:rPr lang="en-US" b="1" dirty="0" err="1" smtClean="0"/>
              <a:t>Sablot</a:t>
            </a:r>
            <a:r>
              <a:rPr lang="en-US" b="1" dirty="0" smtClean="0"/>
              <a:t> et al. IJS 12:519-523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DD01-FA65-4E1B-B8B0-14A9A3694213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5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34896" r="26794" b="6250"/>
          <a:stretch/>
        </p:blipFill>
        <p:spPr bwMode="auto">
          <a:xfrm>
            <a:off x="467544" y="404664"/>
            <a:ext cx="81451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799" y="613886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Thrombectomy</a:t>
            </a:r>
            <a:r>
              <a:rPr lang="en-US" b="1" dirty="0"/>
              <a:t> accessibility after transfer from a primary stroke center: Analysis of a three-year prospective </a:t>
            </a:r>
            <a:r>
              <a:rPr lang="en-US" b="1" dirty="0" smtClean="0"/>
              <a:t>registry . </a:t>
            </a:r>
            <a:r>
              <a:rPr lang="en-US" b="1" dirty="0" err="1" smtClean="0"/>
              <a:t>Sablot</a:t>
            </a:r>
            <a:r>
              <a:rPr lang="en-US" b="1" dirty="0" smtClean="0"/>
              <a:t> et al. IJS 2017 ;12:519-523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4614653" y="1525849"/>
            <a:ext cx="457200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644231" y="2492896"/>
            <a:ext cx="457200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FEAA-A774-42DE-ADAA-093C3599E7AF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STROKE LAB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6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14763" r="21162" b="5064"/>
          <a:stretch/>
        </p:blipFill>
        <p:spPr bwMode="auto">
          <a:xfrm>
            <a:off x="179512" y="817863"/>
            <a:ext cx="8734096" cy="5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4725144"/>
            <a:ext cx="196207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24.2% of </a:t>
            </a:r>
            <a:r>
              <a:rPr lang="fr-FR" dirty="0" err="1" smtClean="0"/>
              <a:t>initially</a:t>
            </a:r>
            <a:r>
              <a:rPr lang="fr-FR" dirty="0" smtClean="0"/>
              <a:t> </a:t>
            </a:r>
            <a:r>
              <a:rPr lang="fr-FR" dirty="0" err="1" smtClean="0"/>
              <a:t>eligible</a:t>
            </a:r>
            <a:r>
              <a:rPr lang="fr-FR" dirty="0" smtClean="0"/>
              <a:t>  patients </a:t>
            </a:r>
            <a:r>
              <a:rPr lang="fr-FR" dirty="0" err="1" smtClean="0"/>
              <a:t>became</a:t>
            </a:r>
            <a:r>
              <a:rPr lang="fr-FR" dirty="0" smtClean="0"/>
              <a:t> </a:t>
            </a:r>
            <a:r>
              <a:rPr lang="fr-FR" dirty="0" err="1" smtClean="0"/>
              <a:t>ineligible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due to </a:t>
            </a:r>
            <a:r>
              <a:rPr lang="fr-FR" dirty="0" err="1" smtClean="0"/>
              <a:t>infarct</a:t>
            </a:r>
            <a:r>
              <a:rPr lang="fr-FR" dirty="0" smtClean="0"/>
              <a:t> progression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414E-24E0-4140-AF53-66734C3F54BF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21120" r="24754" b="6250"/>
          <a:stretch/>
        </p:blipFill>
        <p:spPr bwMode="auto">
          <a:xfrm>
            <a:off x="539552" y="404663"/>
            <a:ext cx="7920880" cy="63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fr-FR" sz="1500" b="1">
                <a:latin typeface="Arial" charset="0"/>
              </a:rPr>
              <a:t>Reasons for the futile transfer.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1" y="6224334"/>
            <a:ext cx="126000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0" y="979303"/>
            <a:ext cx="72086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056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fr-FR" sz="1100" b="1">
                <a:latin typeface="Arial" charset="0"/>
              </a:rPr>
              <a:t>Blanca Fuentes et al. Stroke. 2015;46:2156-2161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0160" y="6613175"/>
            <a:ext cx="362448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fr-FR" sz="900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3815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Drip and Ship Versus Direct to Comprehensive  Stroke </a:t>
            </a:r>
            <a:r>
              <a:rPr lang="en-US" sz="2400" dirty="0" smtClean="0"/>
              <a:t>Center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Conditional Probability </a:t>
            </a:r>
            <a:r>
              <a:rPr lang="en-US" sz="2400" dirty="0" smtClean="0"/>
              <a:t>Modeling</a:t>
            </a:r>
            <a:br>
              <a:rPr lang="en-US" sz="2400" dirty="0" smtClean="0"/>
            </a:br>
            <a:r>
              <a:rPr lang="en-US" sz="2400" dirty="0" err="1" smtClean="0"/>
              <a:t>Holodinsky</a:t>
            </a:r>
            <a:r>
              <a:rPr lang="en-US" sz="2400" dirty="0" smtClean="0"/>
              <a:t> et al Stroke .2017;48:233-238</a:t>
            </a:r>
            <a:r>
              <a:rPr lang="en-US" sz="2400" dirty="0"/>
              <a:t/>
            </a:r>
            <a:br>
              <a:rPr lang="en-US" sz="2400" dirty="0"/>
            </a:b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63054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</a:t>
            </a:r>
            <a:r>
              <a:rPr lang="en-US" dirty="0"/>
              <a:t>models were </a:t>
            </a:r>
            <a:r>
              <a:rPr lang="en-US" dirty="0" smtClean="0"/>
              <a:t>built on  </a:t>
            </a:r>
            <a:r>
              <a:rPr lang="en-US" dirty="0"/>
              <a:t>recanalization </a:t>
            </a:r>
            <a:r>
              <a:rPr lang="en-US" dirty="0" smtClean="0"/>
              <a:t>rate of  </a:t>
            </a:r>
            <a:r>
              <a:rPr lang="en-US" dirty="0"/>
              <a:t>74% for EVT and 18% for IVT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in </a:t>
            </a:r>
            <a:r>
              <a:rPr lang="en-US" b="1" dirty="0"/>
              <a:t>case of </a:t>
            </a:r>
            <a:r>
              <a:rPr lang="en-US" b="1" dirty="0" smtClean="0"/>
              <a:t>a transfer time </a:t>
            </a:r>
            <a:r>
              <a:rPr lang="en-US" b="1" dirty="0"/>
              <a:t>superior to 45 minutes between the PSC and the CSC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if the patient </a:t>
            </a:r>
            <a:r>
              <a:rPr lang="en-US" dirty="0" smtClean="0"/>
              <a:t>is </a:t>
            </a:r>
            <a:r>
              <a:rPr lang="en-US" dirty="0"/>
              <a:t>close to a PSC, </a:t>
            </a:r>
            <a:r>
              <a:rPr lang="en-US" b="1" dirty="0"/>
              <a:t>DS paradigm </a:t>
            </a:r>
            <a:r>
              <a:rPr lang="en-US" b="1" dirty="0" smtClean="0"/>
              <a:t>is better than MS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34482" r="20149" b="20690"/>
          <a:stretch/>
        </p:blipFill>
        <p:spPr bwMode="auto">
          <a:xfrm>
            <a:off x="899592" y="2996952"/>
            <a:ext cx="7315201" cy="32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34482" r="54286" b="45188"/>
          <a:stretch/>
        </p:blipFill>
        <p:spPr bwMode="auto">
          <a:xfrm>
            <a:off x="1115616" y="2838962"/>
            <a:ext cx="2857370" cy="285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Regional</a:t>
            </a:r>
            <a:r>
              <a:rPr lang="fr-FR" dirty="0" smtClean="0"/>
              <a:t> Distribution of CSC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Equity</a:t>
            </a:r>
            <a:r>
              <a:rPr lang="fr-FR" dirty="0" smtClean="0"/>
              <a:t>, Access,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geographical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 </a:t>
            </a:r>
          </a:p>
          <a:p>
            <a:r>
              <a:rPr lang="en-US" dirty="0" smtClean="0"/>
              <a:t>We can’t ignore Transfer related mortality</a:t>
            </a:r>
          </a:p>
          <a:p>
            <a:r>
              <a:rPr lang="fr-FR" dirty="0" err="1" smtClean="0"/>
              <a:t>Requirements</a:t>
            </a:r>
            <a:endParaRPr lang="fr-FR" dirty="0"/>
          </a:p>
          <a:p>
            <a:pPr lvl="1"/>
            <a:r>
              <a:rPr lang="en-US" dirty="0" smtClean="0"/>
              <a:t>Less PSC </a:t>
            </a:r>
            <a:r>
              <a:rPr lang="en-US" dirty="0"/>
              <a:t>and more </a:t>
            </a:r>
            <a:r>
              <a:rPr lang="en-US" dirty="0" smtClean="0"/>
              <a:t>CSC, </a:t>
            </a:r>
            <a:r>
              <a:rPr lang="en-US" dirty="0"/>
              <a:t>with large volumes of patients with </a:t>
            </a:r>
            <a:r>
              <a:rPr lang="en-US" dirty="0" smtClean="0"/>
              <a:t>AIS </a:t>
            </a:r>
            <a:r>
              <a:rPr lang="en-US" dirty="0"/>
              <a:t>and endovascular </a:t>
            </a:r>
            <a:r>
              <a:rPr lang="en-US" dirty="0" smtClean="0"/>
              <a:t>capability</a:t>
            </a:r>
          </a:p>
          <a:p>
            <a:pPr lvl="1"/>
            <a:r>
              <a:rPr lang="en-US" dirty="0" smtClean="0"/>
              <a:t>Stroke volume ()</a:t>
            </a:r>
            <a:endParaRPr lang="en-US" dirty="0"/>
          </a:p>
          <a:p>
            <a:pPr lvl="1"/>
            <a:r>
              <a:rPr lang="en-US" dirty="0" smtClean="0"/>
              <a:t>Site accreditation</a:t>
            </a:r>
            <a:endParaRPr lang="fr-FR" dirty="0"/>
          </a:p>
          <a:p>
            <a:pPr lvl="1"/>
            <a:r>
              <a:rPr lang="en-US" dirty="0" smtClean="0"/>
              <a:t>Physician certification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47864" y="6309320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Davis et  al. Stroke 2017.48:2042-2044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b="1" dirty="0" smtClean="0"/>
              <a:t>EVT Capability Must Expand Beyond Our CSC</a:t>
            </a:r>
            <a:br>
              <a:rPr lang="en-US" altLang="fr-FR" sz="2800" b="1" dirty="0" smtClean="0"/>
            </a:br>
            <a:r>
              <a:rPr lang="fr-FR" altLang="fr-FR" sz="2800" b="1" dirty="0" smtClean="0"/>
              <a:t>Training </a:t>
            </a:r>
            <a:r>
              <a:rPr lang="fr-FR" altLang="fr-FR" sz="2800" b="1" dirty="0" err="1" smtClean="0"/>
              <a:t>Centers</a:t>
            </a:r>
            <a:endParaRPr lang="fr-FR" altLang="fr-FR" sz="2800" dirty="0" smtClean="0"/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2000" b="1" dirty="0" smtClean="0"/>
              <a:t>Is it better for a patient to be treated in  regional hospital stroke centers </a:t>
            </a:r>
            <a:r>
              <a:rPr lang="en-US" altLang="fr-FR" sz="2000" dirty="0" smtClean="0"/>
              <a:t>covered by a VNs who does EVT than to take the extra ≥2 hours required for transfer to a CSC?</a:t>
            </a:r>
          </a:p>
          <a:p>
            <a:r>
              <a:rPr lang="en-US" altLang="fr-FR" sz="2000" dirty="0" smtClean="0"/>
              <a:t>EVT can be provided at regional stroke centers by VNs who are appropriately trained and who have created a team of nurses, anesthesiologists, technologists, </a:t>
            </a:r>
            <a:r>
              <a:rPr lang="en-US" altLang="fr-FR" sz="2000" dirty="0" err="1" smtClean="0"/>
              <a:t>radiologists,and</a:t>
            </a:r>
            <a:r>
              <a:rPr lang="en-US" altLang="fr-FR" sz="2000" dirty="0" smtClean="0"/>
              <a:t> stroke unit personnel to take care of the patient. </a:t>
            </a:r>
          </a:p>
          <a:p>
            <a:r>
              <a:rPr lang="en-US" altLang="fr-FR" sz="2000" dirty="0" smtClean="0"/>
              <a:t>although thorough and expert training in all aspect of neurovascular intervention is required, we suggest </a:t>
            </a:r>
            <a:r>
              <a:rPr lang="en-US" altLang="fr-FR" sz="2000" b="1" dirty="0" smtClean="0"/>
              <a:t>that it might not be necessary that all VNs carrying out EVT outside of CSCs maintain skills to treat aneurysms, AVMs and other non-ET cases </a:t>
            </a:r>
          </a:p>
          <a:p>
            <a:r>
              <a:rPr lang="fr-FR" altLang="fr-FR" sz="2000" b="1" dirty="0" smtClean="0"/>
              <a:t>(</a:t>
            </a:r>
            <a:r>
              <a:rPr lang="fr-FR" altLang="fr-FR" sz="2000" b="1" i="1" dirty="0" smtClean="0"/>
              <a:t>Stroke. 2017;48:2313-2317)</a:t>
            </a: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917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14"/>
            <a:ext cx="6696744" cy="67531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5696" y="2842796"/>
            <a:ext cx="158569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DRIP AND SHIP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03870" y="2842796"/>
            <a:ext cx="126252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BYPASS PSC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45246" y="6350922"/>
            <a:ext cx="170303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TRIP AND TREAT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4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3600" b="1" smtClean="0"/>
              <a:t>Transfer Delay in Acute Ischemic Stroke Prabhakaran et al Stroke2011</a:t>
            </a:r>
            <a:endParaRPr lang="fr-FR" altLang="fr-FR" sz="3600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7679" r="44630" b="46864"/>
          <a:stretch>
            <a:fillRect/>
          </a:stretch>
        </p:blipFill>
        <p:spPr>
          <a:xfrm>
            <a:off x="323850" y="1628775"/>
            <a:ext cx="4968875" cy="2305050"/>
          </a:xfrm>
          <a:noFill/>
        </p:spPr>
      </p:pic>
      <p:sp>
        <p:nvSpPr>
          <p:cNvPr id="3076" name="ZoneTexte 4"/>
          <p:cNvSpPr txBox="1">
            <a:spLocks noChangeArrowheads="1"/>
          </p:cNvSpPr>
          <p:nvPr/>
        </p:nvSpPr>
        <p:spPr bwMode="auto">
          <a:xfrm>
            <a:off x="5040313" y="1628775"/>
            <a:ext cx="4103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/>
              <a:t>The </a:t>
            </a:r>
            <a:r>
              <a:rPr lang="en-US" altLang="fr-FR"/>
              <a:t>odds of emergent angiography decreased by 3% (unadjusted</a:t>
            </a:r>
          </a:p>
          <a:p>
            <a:pPr eaLnBrk="1" hangingPunct="1"/>
            <a:r>
              <a:rPr lang="en-US" altLang="fr-FR"/>
              <a:t>OR, 0.970) per minute of delay beyond 46 minutes</a:t>
            </a:r>
            <a:endParaRPr lang="fr-FR" altLang="fr-FR"/>
          </a:p>
        </p:txBody>
      </p:sp>
      <p:sp>
        <p:nvSpPr>
          <p:cNvPr id="3077" name="ZoneTexte 5"/>
          <p:cNvSpPr txBox="1">
            <a:spLocks noChangeArrowheads="1"/>
          </p:cNvSpPr>
          <p:nvPr/>
        </p:nvSpPr>
        <p:spPr bwMode="auto">
          <a:xfrm>
            <a:off x="468313" y="4437063"/>
            <a:ext cx="3311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/>
              <a:t>In a multivariable logistic regression </a:t>
            </a:r>
            <a:r>
              <a:rPr lang="en-US" altLang="fr-FR"/>
              <a:t>model prolonged transfer time remained negatively </a:t>
            </a:r>
            <a:r>
              <a:rPr lang="fr-FR" altLang="fr-FR"/>
              <a:t>associated with emergent angiography embolectomy</a:t>
            </a: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30470" r="20000" b="43700"/>
          <a:stretch>
            <a:fillRect/>
          </a:stretch>
        </p:blipFill>
        <p:spPr bwMode="auto">
          <a:xfrm>
            <a:off x="3779838" y="3905250"/>
            <a:ext cx="5364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Transfer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Morbidity</a:t>
            </a:r>
            <a:r>
              <a:rPr lang="fr-FR" dirty="0" smtClean="0"/>
              <a:t>/</a:t>
            </a:r>
            <a:r>
              <a:rPr lang="fr-FR" dirty="0" err="1" smtClean="0"/>
              <a:t>Mortality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IMS III, the odds of a good clinical outcome (modified Rankin Scale score ≤2) for subjects treated under the drip and ship paradigm are less than the odds for subjects treated under the mother-ship paradigm (odds ratio, 0.56; 95% confidence interval, 0.31–0.99; P=0.045). Goyal et </a:t>
            </a:r>
            <a:r>
              <a:rPr lang="en-US" dirty="0" err="1" smtClean="0"/>
              <a:t>al.Circulation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Hospital transfer associated with increased mortality </a:t>
            </a:r>
            <a:r>
              <a:rPr lang="en-US" dirty="0" err="1"/>
              <a:t>R</a:t>
            </a:r>
            <a:r>
              <a:rPr lang="en-US" dirty="0" err="1" smtClean="0"/>
              <a:t>inaldo</a:t>
            </a:r>
            <a:r>
              <a:rPr lang="en-US" dirty="0" smtClean="0"/>
              <a:t> et al JNIS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Hospital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mortality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Rinaldo et al. </a:t>
            </a:r>
            <a:r>
              <a:rPr lang="fr-FR" smtClean="0"/>
              <a:t>JNIS 2016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13" y="1600201"/>
            <a:ext cx="4507011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National database:</a:t>
            </a:r>
          </a:p>
          <a:p>
            <a:pPr marL="0" indent="0">
              <a:buNone/>
            </a:pPr>
            <a:r>
              <a:rPr lang="en-US" sz="2000" dirty="0" smtClean="0"/>
              <a:t>reported </a:t>
            </a:r>
            <a:r>
              <a:rPr lang="en-US" sz="2000" dirty="0"/>
              <a:t>outcomes of 8533 inpatient admissions for </a:t>
            </a:r>
            <a:r>
              <a:rPr lang="en-US" sz="2000" dirty="0" smtClean="0"/>
              <a:t>EVT of </a:t>
            </a:r>
            <a:r>
              <a:rPr lang="en-US" sz="2000" dirty="0"/>
              <a:t>AIS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127" r="13031" b="29196"/>
          <a:stretch/>
        </p:blipFill>
        <p:spPr bwMode="auto">
          <a:xfrm>
            <a:off x="4644008" y="1556255"/>
            <a:ext cx="4422831" cy="24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36198" r="51097" b="29167"/>
          <a:stretch/>
        </p:blipFill>
        <p:spPr bwMode="auto">
          <a:xfrm>
            <a:off x="179512" y="4077072"/>
            <a:ext cx="4876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91335" y="4328234"/>
            <a:ext cx="3831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multivariate analysis, distance remained associated with death after adjustment for patient age, NIHSS , basilar occlusion, administration IV t-PA, time to intervention, TICI </a:t>
            </a:r>
            <a:r>
              <a:rPr lang="en-US" sz="2000" dirty="0" smtClean="0"/>
              <a:t>2b/3reperfusion grades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4788024" y="3356992"/>
            <a:ext cx="413479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3738" y="6081120"/>
            <a:ext cx="4586294" cy="224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0" y="0"/>
            <a:ext cx="307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Figure 3: Patient Transfer Type</a:t>
            </a:r>
          </a:p>
        </p:txBody>
      </p:sp>
      <p:graphicFrame>
        <p:nvGraphicFramePr>
          <p:cNvPr id="7" name="Chart 17"/>
          <p:cNvGraphicFramePr>
            <a:graphicFrameLocks/>
          </p:cNvGraphicFramePr>
          <p:nvPr/>
        </p:nvGraphicFramePr>
        <p:xfrm>
          <a:off x="0" y="924260"/>
          <a:ext cx="9032052" cy="251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50813" y="74771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152400" y="344011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pic>
        <p:nvPicPr>
          <p:cNvPr id="48133" name="Picture 6" descr="E:\Research\Swift Prime Work Flow\OutcomeByTimeAndReperfus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3933825"/>
            <a:ext cx="3657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 descr="E:\Research\Swift Prime Work Flow\OutcomeByQualToReperfMothershi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933825"/>
            <a:ext cx="3657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52488" y="3024891"/>
            <a:ext cx="796798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Patients who initially arrived at a referring facility had longer symptom onset to groin puncture times compared with patients who presented directly to the endovascular-capable center (275 vs 179.5 minutes, P , .001).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8313" y="4265881"/>
            <a:ext cx="4307521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Revascularization within 2.5 hours of symptom onset was associated with functional independence (minimal or no disability) in 91% of patients.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Likelihood of functional independence was 10% higher in patients treated within 2.5 hours compared with patients treated between 2.5 and 3.5 hours after stroke onset.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44008" y="369888"/>
            <a:ext cx="272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Goyal et al. </a:t>
            </a:r>
            <a:r>
              <a:rPr lang="fr-FR" dirty="0" err="1" smtClean="0"/>
              <a:t>Radiology</a:t>
            </a:r>
            <a:r>
              <a:rPr lang="fr-FR" dirty="0" smtClean="0"/>
              <a:t>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2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Major </a:t>
            </a:r>
            <a:r>
              <a:rPr lang="fr-FR" dirty="0" err="1" smtClean="0"/>
              <a:t>emphasis</a:t>
            </a:r>
            <a:r>
              <a:rPr lang="fr-FR" dirty="0" smtClean="0"/>
              <a:t> on speed of </a:t>
            </a:r>
            <a:r>
              <a:rPr lang="fr-FR" dirty="0" err="1" smtClean="0"/>
              <a:t>treatment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 CLEAN showed a 7</a:t>
            </a:r>
            <a:r>
              <a:rPr lang="en-US" dirty="0"/>
              <a:t>% decreased probability of good outcome for each hour delay in </a:t>
            </a:r>
            <a:r>
              <a:rPr lang="en-US" dirty="0" smtClean="0"/>
              <a:t>revascularization. </a:t>
            </a:r>
            <a:r>
              <a:rPr lang="en-US" dirty="0"/>
              <a:t>For patients </a:t>
            </a:r>
            <a:r>
              <a:rPr lang="en-US" dirty="0" err="1"/>
              <a:t>revascularized</a:t>
            </a:r>
            <a:r>
              <a:rPr lang="en-US" dirty="0"/>
              <a:t> within 2 hours of stroke onset, the absolute difference in good outcomes between the endovascular and control groups was 33%, decreasing to 6.5% at 6 </a:t>
            </a:r>
            <a:r>
              <a:rPr lang="en-US" dirty="0" smtClean="0"/>
              <a:t>hours.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55172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Time to reperfusion and treatment effect for acute ischemic stroke: a randomized clinical trial. </a:t>
            </a:r>
            <a:r>
              <a:rPr lang="en-US" dirty="0" err="1" smtClean="0"/>
              <a:t>Fransen</a:t>
            </a:r>
            <a:r>
              <a:rPr lang="en-US" dirty="0" smtClean="0"/>
              <a:t> et al. JAMA </a:t>
            </a:r>
            <a:r>
              <a:rPr lang="en-US" dirty="0" err="1"/>
              <a:t>Neurol</a:t>
            </a:r>
            <a:r>
              <a:rPr lang="en-US" dirty="0"/>
              <a:t> 2016;73:190–6.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5F55-3F9D-42EC-B17E-E19826C231F6}" type="datetime1">
              <a:rPr lang="es-ES_tradnl" smtClean="0"/>
              <a:t>05/09/2018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STROKE LAB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89C3-882C-4984-932C-9CD8BCFE14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6387" name="Text Placeholder 2"/>
          <p:cNvSpPr txBox="1">
            <a:spLocks/>
          </p:cNvSpPr>
          <p:nvPr/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300">
                <a:latin typeface="Helvetica" pitchFamily="34" charset="0"/>
              </a:rPr>
              <a:t>From: </a:t>
            </a:r>
            <a:r>
              <a:rPr lang="en-US" altLang="fr-FR" sz="1300" b="1">
                <a:latin typeface="Helvetica" pitchFamily="34" charset="0"/>
              </a:rPr>
              <a:t>Two Paradigms for Endovascular Thrombectomy After Intravenous Thrombolysis for Acute Ischemic Stroke</a:t>
            </a: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 flipV="1">
            <a:off x="0" y="62150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1200">
                <a:latin typeface="Helvetica" pitchFamily="34" charset="0"/>
              </a:rPr>
              <a:t>JAMA Neurol. 2017;74(5):549-556. doi:10.1001/jamaneurol.2016.5823</a:t>
            </a: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0" y="557530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 sz="1200">
              <a:latin typeface="Helvetica" pitchFamily="34" charset="0"/>
            </a:endParaRPr>
          </a:p>
        </p:txBody>
      </p:sp>
      <p:cxnSp>
        <p:nvCxnSpPr>
          <p:cNvPr id="16391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059238"/>
            <a:ext cx="57435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1"/>
          <a:stretch>
            <a:fillRect/>
          </a:stretch>
        </p:blipFill>
        <p:spPr bwMode="auto">
          <a:xfrm>
            <a:off x="1030288" y="1712913"/>
            <a:ext cx="56515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1950</Words>
  <Application>Microsoft Office PowerPoint</Application>
  <PresentationFormat>On-screen Show (4:3)</PresentationFormat>
  <Paragraphs>190</Paragraphs>
  <Slides>29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</vt:lpstr>
      <vt:lpstr>msgothic</vt:lpstr>
      <vt:lpstr>Thème Office</vt:lpstr>
      <vt:lpstr>MOTHERSHIP vs DRIP and SHIP</vt:lpstr>
      <vt:lpstr>PowerPoint Presentation</vt:lpstr>
      <vt:lpstr>PowerPoint Presentation</vt:lpstr>
      <vt:lpstr>Transfer Delay in Acute Ischemic Stroke Prabhakaran et al Stroke2011</vt:lpstr>
      <vt:lpstr>Transfer related Morbidity/Mortality</vt:lpstr>
      <vt:lpstr>Hospital transfer associated mortality Rinaldo et al. JNIS 2016</vt:lpstr>
      <vt:lpstr>PowerPoint Presentation</vt:lpstr>
      <vt:lpstr>Major emphasis on speed of treatment</vt:lpstr>
      <vt:lpstr>PowerPoint Presentation</vt:lpstr>
      <vt:lpstr>Mothership :Bypass PSC</vt:lpstr>
      <vt:lpstr>Mothership :Bypass PSC</vt:lpstr>
      <vt:lpstr>Mothership :Bypass PSC</vt:lpstr>
      <vt:lpstr>PowerPoint Presentation</vt:lpstr>
      <vt:lpstr>CLINICAL IMPLICATIONS</vt:lpstr>
      <vt:lpstr>Reducing time intervals in metropolitan areas Deconstruction of interhospital worflow Ng eta al Stroke 2017 </vt:lpstr>
      <vt:lpstr>EFFICIENT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Drip and Ship Versus Direct to Comprehensive  Stroke Center  Conditional Probability Modeling Holodinsky et al Stroke .2017;48:233-238 </vt:lpstr>
      <vt:lpstr>Regional Distribution of CSC</vt:lpstr>
      <vt:lpstr>EVT Capability Must Expand Beyond Our CSC Training Centers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MOTHERSHIP vs DRIP and SHIP</dc:title>
  <dc:creator>alabon</dc:creator>
  <cp:lastModifiedBy>Yulieth Plata</cp:lastModifiedBy>
  <cp:revision>57</cp:revision>
  <dcterms:created xsi:type="dcterms:W3CDTF">2017-11-01T17:36:15Z</dcterms:created>
  <dcterms:modified xsi:type="dcterms:W3CDTF">2018-09-05T14:35:44Z</dcterms:modified>
</cp:coreProperties>
</file>