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16" r:id="rId3"/>
    <p:sldId id="261" r:id="rId4"/>
    <p:sldId id="318" r:id="rId5"/>
    <p:sldId id="262" r:id="rId6"/>
    <p:sldId id="266" r:id="rId7"/>
    <p:sldId id="328" r:id="rId8"/>
    <p:sldId id="322" r:id="rId9"/>
    <p:sldId id="276" r:id="rId10"/>
    <p:sldId id="267" r:id="rId11"/>
    <p:sldId id="329" r:id="rId12"/>
    <p:sldId id="265" r:id="rId13"/>
    <p:sldId id="263" r:id="rId14"/>
    <p:sldId id="277" r:id="rId15"/>
    <p:sldId id="317" r:id="rId16"/>
    <p:sldId id="323" r:id="rId17"/>
    <p:sldId id="326" r:id="rId18"/>
    <p:sldId id="327" r:id="rId19"/>
    <p:sldId id="278" r:id="rId20"/>
    <p:sldId id="312" r:id="rId21"/>
    <p:sldId id="313" r:id="rId22"/>
    <p:sldId id="310" r:id="rId23"/>
    <p:sldId id="330" r:id="rId24"/>
    <p:sldId id="331" r:id="rId25"/>
    <p:sldId id="282" r:id="rId26"/>
    <p:sldId id="305" r:id="rId27"/>
    <p:sldId id="311" r:id="rId28"/>
    <p:sldId id="314" r:id="rId29"/>
    <p:sldId id="306" r:id="rId30"/>
    <p:sldId id="324" r:id="rId31"/>
    <p:sldId id="307" r:id="rId32"/>
    <p:sldId id="332" r:id="rId33"/>
    <p:sldId id="320" r:id="rId34"/>
    <p:sldId id="308" r:id="rId35"/>
    <p:sldId id="309" r:id="rId36"/>
    <p:sldId id="33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312" y="82"/>
      </p:cViewPr>
      <p:guideLst/>
    </p:cSldViewPr>
  </p:slideViewPr>
  <p:outlineViewPr>
    <p:cViewPr>
      <p:scale>
        <a:sx n="33" d="100"/>
        <a:sy n="33" d="100"/>
      </p:scale>
      <p:origin x="0" y="-24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04C12-788C-C04C-925B-B04FFE17C7EC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CA4D0D00-1C6F-DD4D-91D3-28F880E2C6E3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Benign Paroxysmal Positional Vertigo, </a:t>
          </a:r>
          <a:r>
            <a:rPr lang="en-US" dirty="0" err="1" smtClean="0">
              <a:ln>
                <a:noFill/>
              </a:ln>
              <a:solidFill>
                <a:schemeClr val="tx1"/>
              </a:solidFill>
            </a:rPr>
            <a:t>Migrainous</a:t>
          </a:r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 Vertigo, Vestibular Neuritis=</a:t>
          </a:r>
          <a:r>
            <a:rPr lang="en-US" dirty="0" err="1" smtClean="0">
              <a:ln>
                <a:noFill/>
              </a:ln>
              <a:solidFill>
                <a:schemeClr val="tx1"/>
              </a:solidFill>
            </a:rPr>
            <a:t>labrynthitis</a:t>
          </a:r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 (also tinnitus)</a:t>
          </a:r>
          <a:endParaRPr lang="en-US" dirty="0">
            <a:ln>
              <a:noFill/>
            </a:ln>
            <a:solidFill>
              <a:schemeClr val="tx1"/>
            </a:solidFill>
          </a:endParaRPr>
        </a:p>
      </dgm:t>
    </dgm:pt>
    <dgm:pt modelId="{C3396FC2-6871-E046-B55B-E7F1B04CFF68}" type="parTrans" cxnId="{D38CF5A5-AD17-2741-AB5A-7EECEDF75152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ABCE4E02-A8B0-E344-9907-F452029DD0CC}" type="sibTrans" cxnId="{D38CF5A5-AD17-2741-AB5A-7EECEDF75152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19897963-0B1E-D44E-8710-5AF153F40C13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Meniere’s Disease</a:t>
          </a:r>
        </a:p>
      </dgm:t>
    </dgm:pt>
    <dgm:pt modelId="{647DCE93-4FB1-D542-9B27-21421305DD99}" type="parTrans" cxnId="{D8DD0E74-B63B-0640-AF4C-500F908BA5E6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4B970FFF-024E-4844-964F-AD9325B9EC93}" type="sibTrans" cxnId="{D8DD0E74-B63B-0640-AF4C-500F908BA5E6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7DB309EA-B8E2-7541-8616-8EC0362FC4E8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Cerebellar Infarction</a:t>
          </a:r>
        </a:p>
      </dgm:t>
    </dgm:pt>
    <dgm:pt modelId="{83415400-7D14-3F40-85F1-3A657CEBDFDC}" type="parTrans" cxnId="{6F54A59C-CE43-5E4A-9D31-12F874853947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D973111C-F964-CB41-9D6A-CF257932A7C4}" type="sibTrans" cxnId="{6F54A59C-CE43-5E4A-9D31-12F874853947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65245BE4-A9B9-CC42-8992-86EF3AEDA58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Cerebellar Hemorrhage</a:t>
          </a:r>
        </a:p>
      </dgm:t>
    </dgm:pt>
    <dgm:pt modelId="{B8A3D5E0-FFF5-4840-8B74-5DA951ACBF33}" type="parTrans" cxnId="{E29DB654-1717-6F40-BEED-1F1362C2EF45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1AFC57DE-0C90-B049-B20A-5ECD0B489152}" type="sibTrans" cxnId="{E29DB654-1717-6F40-BEED-1F1362C2EF45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7754DDE0-D3C1-DE45-9F71-44B649ED8E18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Demyelinating disorders </a:t>
          </a:r>
        </a:p>
      </dgm:t>
    </dgm:pt>
    <dgm:pt modelId="{B4B759C3-6715-DB4C-BEEC-3AB6B3C7BF75}" type="parTrans" cxnId="{7E4C3F2E-930E-6745-BBBE-6DA17F9CE30B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EC2F3A31-79F3-6840-B21B-A28E9C0CD049}" type="sibTrans" cxnId="{7E4C3F2E-930E-6745-BBBE-6DA17F9CE30B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949252A8-EFD7-3747-9639-325483704F16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n>
                <a:noFill/>
              </a:ln>
              <a:solidFill>
                <a:schemeClr val="tx1"/>
              </a:solidFill>
            </a:rPr>
            <a:t>Vertebrobasilar</a:t>
          </a:r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 Insufficiency</a:t>
          </a:r>
        </a:p>
      </dgm:t>
    </dgm:pt>
    <dgm:pt modelId="{A51B8E5B-52B6-E44C-8A8D-AF9840170CF8}" type="parTrans" cxnId="{77F91B67-7F5D-2748-B820-49CB3260CA26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7FB03033-5776-EE49-AB4D-AFC75529E375}" type="sibTrans" cxnId="{77F91B67-7F5D-2748-B820-49CB3260CA26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A4199412-8A70-CD4C-A0FE-1D3A18129745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Infection; Toxins/Metabolic Issues; Medications </a:t>
          </a:r>
        </a:p>
      </dgm:t>
    </dgm:pt>
    <dgm:pt modelId="{B24E3619-540F-F245-9B14-B788B7852C77}" type="parTrans" cxnId="{E2F52E20-5ECC-1E45-987C-6253246CA908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CDD25FF6-0978-6949-86BE-0EE3F72A3E80}" type="sibTrans" cxnId="{E2F52E20-5ECC-1E45-987C-6253246CA908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D10D9986-D8FD-1845-A5DE-C7EA3747BD4D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Brain Tumors/</a:t>
          </a:r>
          <a:r>
            <a:rPr lang="en-US" dirty="0" err="1" smtClean="0">
              <a:ln>
                <a:noFill/>
              </a:ln>
              <a:solidFill>
                <a:schemeClr val="tx1"/>
              </a:solidFill>
            </a:rPr>
            <a:t>mets</a:t>
          </a:r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/Cerebellar neoplasm</a:t>
          </a:r>
        </a:p>
      </dgm:t>
    </dgm:pt>
    <dgm:pt modelId="{79CEC41C-AB4B-2748-AF47-D282BCCB6373}" type="parTrans" cxnId="{773A6BE9-1740-5641-B22F-5D67F53C0931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E01C0425-81E9-E34C-832E-7C898D6B47EF}" type="sibTrans" cxnId="{773A6BE9-1740-5641-B22F-5D67F53C0931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5A0F55A1-622F-0D48-AB6A-6339E4A252A1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Conversion Disorder</a:t>
          </a:r>
        </a:p>
      </dgm:t>
    </dgm:pt>
    <dgm:pt modelId="{193F9385-292B-BA47-B43A-65C41FAB5225}" type="parTrans" cxnId="{000AD1E0-E5A5-6A41-B2E4-1EFA24B2A864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AA239CAD-B987-684D-A279-F303D8441860}" type="sibTrans" cxnId="{000AD1E0-E5A5-6A41-B2E4-1EFA24B2A864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A992F0D0-AF1B-FF4E-9D7B-ACF9E49B69E9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Seizure w/postictal paralysis</a:t>
          </a:r>
        </a:p>
      </dgm:t>
    </dgm:pt>
    <dgm:pt modelId="{793CB401-2223-B345-89E5-9D6718C0E7B0}" type="parTrans" cxnId="{EEF2A045-9745-1242-B385-D046F7A8C621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8CC7D38E-9BC9-024C-8BD0-99D55E20D867}" type="sibTrans" cxnId="{EEF2A045-9745-1242-B385-D046F7A8C621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3DE49C37-B348-5644-AC9B-60BFF01D2E86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n>
                <a:noFill/>
              </a:ln>
              <a:solidFill>
                <a:schemeClr val="tx1"/>
              </a:solidFill>
            </a:rPr>
            <a:t>Epidural/subdural hematoma</a:t>
          </a:r>
        </a:p>
      </dgm:t>
    </dgm:pt>
    <dgm:pt modelId="{93B9BA30-609A-1848-83ED-79DAEC086EC6}" type="parTrans" cxnId="{FA515B46-D886-6541-83B0-3261C3801962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DE18236C-8D43-864A-BC0D-FA58E6369335}" type="sibTrans" cxnId="{FA515B46-D886-6541-83B0-3261C3801962}">
      <dgm:prSet/>
      <dgm:spPr/>
      <dgm:t>
        <a:bodyPr/>
        <a:lstStyle/>
        <a:p>
          <a:endParaRPr lang="en-US">
            <a:ln>
              <a:noFill/>
            </a:ln>
            <a:solidFill>
              <a:schemeClr val="tx1"/>
            </a:solidFill>
          </a:endParaRPr>
        </a:p>
      </dgm:t>
    </dgm:pt>
    <dgm:pt modelId="{09BCE59B-CEB1-BA4B-AD06-374C8EE6C0E9}" type="pres">
      <dgm:prSet presAssocID="{2C304C12-788C-C04C-925B-B04FFE17C7EC}" presName="Name0" presStyleCnt="0">
        <dgm:presLayoutVars>
          <dgm:dir/>
          <dgm:animLvl val="lvl"/>
          <dgm:resizeHandles val="exact"/>
        </dgm:presLayoutVars>
      </dgm:prSet>
      <dgm:spPr/>
    </dgm:pt>
    <dgm:pt modelId="{465C945F-2A44-0640-9F3A-1C56F946B4ED}" type="pres">
      <dgm:prSet presAssocID="{65245BE4-A9B9-CC42-8992-86EF3AEDA58C}" presName="Name8" presStyleCnt="0"/>
      <dgm:spPr/>
    </dgm:pt>
    <dgm:pt modelId="{93B900E2-5605-5949-82AB-CE33846E737E}" type="pres">
      <dgm:prSet presAssocID="{65245BE4-A9B9-CC42-8992-86EF3AEDA58C}" presName="level" presStyleLbl="node1" presStyleIdx="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7FD59-7477-5E4D-9A9A-CCED05CA3BE4}" type="pres">
      <dgm:prSet presAssocID="{65245BE4-A9B9-CC42-8992-86EF3AEDA5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504DA-DF75-F74A-9F90-7EEE18546929}" type="pres">
      <dgm:prSet presAssocID="{7DB309EA-B8E2-7541-8616-8EC0362FC4E8}" presName="Name8" presStyleCnt="0"/>
      <dgm:spPr/>
    </dgm:pt>
    <dgm:pt modelId="{CACF1B27-8AEC-FA40-B97F-9AC19008B264}" type="pres">
      <dgm:prSet presAssocID="{7DB309EA-B8E2-7541-8616-8EC0362FC4E8}" presName="level" presStyleLbl="node1" presStyleIdx="1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43604-9B04-1944-A3FB-D3FB442C5C2D}" type="pres">
      <dgm:prSet presAssocID="{7DB309EA-B8E2-7541-8616-8EC0362FC4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8E844-B0AB-7841-9723-42F250EB32E6}" type="pres">
      <dgm:prSet presAssocID="{3DE49C37-B348-5644-AC9B-60BFF01D2E86}" presName="Name8" presStyleCnt="0"/>
      <dgm:spPr/>
    </dgm:pt>
    <dgm:pt modelId="{6F03A6E0-F386-0E4E-8E3E-F13CDA4933EC}" type="pres">
      <dgm:prSet presAssocID="{3DE49C37-B348-5644-AC9B-60BFF01D2E86}" presName="level" presStyleLbl="node1" presStyleIdx="2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899EB-80D1-CF46-9AEE-1891FBDD09BB}" type="pres">
      <dgm:prSet presAssocID="{3DE49C37-B348-5644-AC9B-60BFF01D2E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CE62F-231B-4246-824E-031E4B48D2E7}" type="pres">
      <dgm:prSet presAssocID="{7754DDE0-D3C1-DE45-9F71-44B649ED8E18}" presName="Name8" presStyleCnt="0"/>
      <dgm:spPr/>
    </dgm:pt>
    <dgm:pt modelId="{C33DAA69-001A-7940-B55F-F0FF889FAE06}" type="pres">
      <dgm:prSet presAssocID="{7754DDE0-D3C1-DE45-9F71-44B649ED8E18}" presName="level" presStyleLbl="node1" presStyleIdx="3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2C6D2-000B-AC43-A11D-7D6F847E5B1A}" type="pres">
      <dgm:prSet presAssocID="{7754DDE0-D3C1-DE45-9F71-44B649ED8E1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9DD99-D2F3-CA40-97C8-8EB12C49830D}" type="pres">
      <dgm:prSet presAssocID="{A992F0D0-AF1B-FF4E-9D7B-ACF9E49B69E9}" presName="Name8" presStyleCnt="0"/>
      <dgm:spPr/>
    </dgm:pt>
    <dgm:pt modelId="{7D92ED5C-5036-F640-80F3-32D507B06DA4}" type="pres">
      <dgm:prSet presAssocID="{A992F0D0-AF1B-FF4E-9D7B-ACF9E49B69E9}" presName="level" presStyleLbl="node1" presStyleIdx="4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6EB14-EFA3-C94A-8C5C-2C9913F28975}" type="pres">
      <dgm:prSet presAssocID="{A992F0D0-AF1B-FF4E-9D7B-ACF9E49B69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515166-648C-144B-AF83-6918FD36AE93}" type="pres">
      <dgm:prSet presAssocID="{949252A8-EFD7-3747-9639-325483704F16}" presName="Name8" presStyleCnt="0"/>
      <dgm:spPr/>
    </dgm:pt>
    <dgm:pt modelId="{D1EA14B8-28BF-E34A-BDB1-49A73150FFF0}" type="pres">
      <dgm:prSet presAssocID="{949252A8-EFD7-3747-9639-325483704F16}" presName="level" presStyleLbl="node1" presStyleIdx="5" presStyleCnt="11" custLinFactNeighborX="-521" custLinFactNeighborY="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B33C4-BB19-EE49-8850-49E003B3FCC4}" type="pres">
      <dgm:prSet presAssocID="{949252A8-EFD7-3747-9639-325483704F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FBEE8-2CCC-3D4D-B56D-C0D7F488C5D2}" type="pres">
      <dgm:prSet presAssocID="{D10D9986-D8FD-1845-A5DE-C7EA3747BD4D}" presName="Name8" presStyleCnt="0"/>
      <dgm:spPr/>
    </dgm:pt>
    <dgm:pt modelId="{395C917F-6CD8-A242-9CFB-6FE3E4C53EED}" type="pres">
      <dgm:prSet presAssocID="{D10D9986-D8FD-1845-A5DE-C7EA3747BD4D}" presName="level" presStyleLbl="node1" presStyleIdx="6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8292B-4205-DB47-BCB4-3AEC388DECE5}" type="pres">
      <dgm:prSet presAssocID="{D10D9986-D8FD-1845-A5DE-C7EA3747BD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D32CC-5C69-A441-AF52-9594239197D5}" type="pres">
      <dgm:prSet presAssocID="{19897963-0B1E-D44E-8710-5AF153F40C13}" presName="Name8" presStyleCnt="0"/>
      <dgm:spPr/>
    </dgm:pt>
    <dgm:pt modelId="{28D9E81E-05E1-4249-A62A-169718086697}" type="pres">
      <dgm:prSet presAssocID="{19897963-0B1E-D44E-8710-5AF153F40C13}" presName="level" presStyleLbl="node1" presStyleIdx="7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9E749-8398-5E4E-86FA-6B63EBF11CE8}" type="pres">
      <dgm:prSet presAssocID="{19897963-0B1E-D44E-8710-5AF153F40C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C6677-B6D2-B94A-8142-FD98C9777F9C}" type="pres">
      <dgm:prSet presAssocID="{A4199412-8A70-CD4C-A0FE-1D3A18129745}" presName="Name8" presStyleCnt="0"/>
      <dgm:spPr/>
    </dgm:pt>
    <dgm:pt modelId="{42C9DFEE-9BF6-C14C-A470-18BF9021EF24}" type="pres">
      <dgm:prSet presAssocID="{A4199412-8A70-CD4C-A0FE-1D3A18129745}" presName="level" presStyleLbl="node1" presStyleIdx="8" presStyleCnt="11" custLinFactNeighborX="90" custLinFactNeighborY="57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C47CB-4767-084C-BD32-A11055B027F3}" type="pres">
      <dgm:prSet presAssocID="{A4199412-8A70-CD4C-A0FE-1D3A181297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D517F-BBD0-B64B-818C-C665038CD87E}" type="pres">
      <dgm:prSet presAssocID="{CA4D0D00-1C6F-DD4D-91D3-28F880E2C6E3}" presName="Name8" presStyleCnt="0"/>
      <dgm:spPr/>
    </dgm:pt>
    <dgm:pt modelId="{1304A85F-C2D6-A54C-BD64-B27DC8B877A3}" type="pres">
      <dgm:prSet presAssocID="{CA4D0D00-1C6F-DD4D-91D3-28F880E2C6E3}" presName="level" presStyleLbl="node1" presStyleIdx="9" presStyleCnt="11" custScaleX="98323" custScaleY="118697" custLinFactNeighborX="268" custLinFactNeighborY="-89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51264-E7DB-F147-AFD8-F84E84A6FD3D}" type="pres">
      <dgm:prSet presAssocID="{CA4D0D00-1C6F-DD4D-91D3-28F880E2C6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EB51D-17F0-244B-84B6-7BA2BF370309}" type="pres">
      <dgm:prSet presAssocID="{5A0F55A1-622F-0D48-AB6A-6339E4A252A1}" presName="Name8" presStyleCnt="0"/>
      <dgm:spPr/>
    </dgm:pt>
    <dgm:pt modelId="{B80C8F2A-C875-A242-B757-7EB695990135}" type="pres">
      <dgm:prSet presAssocID="{5A0F55A1-622F-0D48-AB6A-6339E4A252A1}" presName="level" presStyleLbl="node1" presStyleIdx="10" presStyleCnt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93737-B4A2-534F-8660-42618960F5CC}" type="pres">
      <dgm:prSet presAssocID="{5A0F55A1-622F-0D48-AB6A-6339E4A252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8B404-8F23-9B43-B369-404A52A69881}" type="presOf" srcId="{65245BE4-A9B9-CC42-8992-86EF3AEDA58C}" destId="{93B900E2-5605-5949-82AB-CE33846E737E}" srcOrd="0" destOrd="0" presId="urn:microsoft.com/office/officeart/2005/8/layout/pyramid1"/>
    <dgm:cxn modelId="{6F3D6B54-77CA-0743-881B-560C4A757A18}" type="presOf" srcId="{5A0F55A1-622F-0D48-AB6A-6339E4A252A1}" destId="{C5293737-B4A2-534F-8660-42618960F5CC}" srcOrd="1" destOrd="0" presId="urn:microsoft.com/office/officeart/2005/8/layout/pyramid1"/>
    <dgm:cxn modelId="{FF9D39A7-BC39-084F-8035-C9F88333DA7C}" type="presOf" srcId="{949252A8-EFD7-3747-9639-325483704F16}" destId="{80BB33C4-BB19-EE49-8850-49E003B3FCC4}" srcOrd="1" destOrd="0" presId="urn:microsoft.com/office/officeart/2005/8/layout/pyramid1"/>
    <dgm:cxn modelId="{24FB49B5-6540-2B40-87F0-DC7A1E02A410}" type="presOf" srcId="{A992F0D0-AF1B-FF4E-9D7B-ACF9E49B69E9}" destId="{7D92ED5C-5036-F640-80F3-32D507B06DA4}" srcOrd="0" destOrd="0" presId="urn:microsoft.com/office/officeart/2005/8/layout/pyramid1"/>
    <dgm:cxn modelId="{6552F330-6759-0546-88CD-D78A77B5F74F}" type="presOf" srcId="{CA4D0D00-1C6F-DD4D-91D3-28F880E2C6E3}" destId="{F4351264-E7DB-F147-AFD8-F84E84A6FD3D}" srcOrd="1" destOrd="0" presId="urn:microsoft.com/office/officeart/2005/8/layout/pyramid1"/>
    <dgm:cxn modelId="{DD7D928C-C684-5743-894D-BF2D58D4C10E}" type="presOf" srcId="{3DE49C37-B348-5644-AC9B-60BFF01D2E86}" destId="{4C7899EB-80D1-CF46-9AEE-1891FBDD09BB}" srcOrd="1" destOrd="0" presId="urn:microsoft.com/office/officeart/2005/8/layout/pyramid1"/>
    <dgm:cxn modelId="{DBB265DC-E8F3-6349-BC97-F8B1FACE350F}" type="presOf" srcId="{D10D9986-D8FD-1845-A5DE-C7EA3747BD4D}" destId="{395C917F-6CD8-A242-9CFB-6FE3E4C53EED}" srcOrd="0" destOrd="0" presId="urn:microsoft.com/office/officeart/2005/8/layout/pyramid1"/>
    <dgm:cxn modelId="{9DA02530-20AB-1246-9419-40E79C7E9D22}" type="presOf" srcId="{19897963-0B1E-D44E-8710-5AF153F40C13}" destId="{E9B9E749-8398-5E4E-86FA-6B63EBF11CE8}" srcOrd="1" destOrd="0" presId="urn:microsoft.com/office/officeart/2005/8/layout/pyramid1"/>
    <dgm:cxn modelId="{E0CE4569-B9BB-DB4A-A0AE-64246589923E}" type="presOf" srcId="{7754DDE0-D3C1-DE45-9F71-44B649ED8E18}" destId="{C33DAA69-001A-7940-B55F-F0FF889FAE06}" srcOrd="0" destOrd="0" presId="urn:microsoft.com/office/officeart/2005/8/layout/pyramid1"/>
    <dgm:cxn modelId="{AD4C192B-077F-CC44-8B3A-12D448AE333A}" type="presOf" srcId="{3DE49C37-B348-5644-AC9B-60BFF01D2E86}" destId="{6F03A6E0-F386-0E4E-8E3E-F13CDA4933EC}" srcOrd="0" destOrd="0" presId="urn:microsoft.com/office/officeart/2005/8/layout/pyramid1"/>
    <dgm:cxn modelId="{773A6BE9-1740-5641-B22F-5D67F53C0931}" srcId="{2C304C12-788C-C04C-925B-B04FFE17C7EC}" destId="{D10D9986-D8FD-1845-A5DE-C7EA3747BD4D}" srcOrd="6" destOrd="0" parTransId="{79CEC41C-AB4B-2748-AF47-D282BCCB6373}" sibTransId="{E01C0425-81E9-E34C-832E-7C898D6B47EF}"/>
    <dgm:cxn modelId="{C9ED0320-62CF-E240-819B-BD7FD376D839}" type="presOf" srcId="{D10D9986-D8FD-1845-A5DE-C7EA3747BD4D}" destId="{8898292B-4205-DB47-BCB4-3AEC388DECE5}" srcOrd="1" destOrd="0" presId="urn:microsoft.com/office/officeart/2005/8/layout/pyramid1"/>
    <dgm:cxn modelId="{D50A33C7-770E-0E47-9DD2-8F68135E2FA3}" type="presOf" srcId="{7754DDE0-D3C1-DE45-9F71-44B649ED8E18}" destId="{CE92C6D2-000B-AC43-A11D-7D6F847E5B1A}" srcOrd="1" destOrd="0" presId="urn:microsoft.com/office/officeart/2005/8/layout/pyramid1"/>
    <dgm:cxn modelId="{E2F52E20-5ECC-1E45-987C-6253246CA908}" srcId="{2C304C12-788C-C04C-925B-B04FFE17C7EC}" destId="{A4199412-8A70-CD4C-A0FE-1D3A18129745}" srcOrd="8" destOrd="0" parTransId="{B24E3619-540F-F245-9B14-B788B7852C77}" sibTransId="{CDD25FF6-0978-6949-86BE-0EE3F72A3E80}"/>
    <dgm:cxn modelId="{C4C264F3-0B1D-4A40-961B-A9FDE4F8BEB9}" type="presOf" srcId="{65245BE4-A9B9-CC42-8992-86EF3AEDA58C}" destId="{A287FD59-7477-5E4D-9A9A-CCED05CA3BE4}" srcOrd="1" destOrd="0" presId="urn:microsoft.com/office/officeart/2005/8/layout/pyramid1"/>
    <dgm:cxn modelId="{F1EAC0EF-6A6D-FA42-B067-CA9738DCFC5D}" type="presOf" srcId="{A4199412-8A70-CD4C-A0FE-1D3A18129745}" destId="{42C9DFEE-9BF6-C14C-A470-18BF9021EF24}" srcOrd="0" destOrd="0" presId="urn:microsoft.com/office/officeart/2005/8/layout/pyramid1"/>
    <dgm:cxn modelId="{E29DB654-1717-6F40-BEED-1F1362C2EF45}" srcId="{2C304C12-788C-C04C-925B-B04FFE17C7EC}" destId="{65245BE4-A9B9-CC42-8992-86EF3AEDA58C}" srcOrd="0" destOrd="0" parTransId="{B8A3D5E0-FFF5-4840-8B74-5DA951ACBF33}" sibTransId="{1AFC57DE-0C90-B049-B20A-5ECD0B489152}"/>
    <dgm:cxn modelId="{AE4FDBA8-518D-4E43-BFC1-34F41C203606}" type="presOf" srcId="{2C304C12-788C-C04C-925B-B04FFE17C7EC}" destId="{09BCE59B-CEB1-BA4B-AD06-374C8EE6C0E9}" srcOrd="0" destOrd="0" presId="urn:microsoft.com/office/officeart/2005/8/layout/pyramid1"/>
    <dgm:cxn modelId="{77F91B67-7F5D-2748-B820-49CB3260CA26}" srcId="{2C304C12-788C-C04C-925B-B04FFE17C7EC}" destId="{949252A8-EFD7-3747-9639-325483704F16}" srcOrd="5" destOrd="0" parTransId="{A51B8E5B-52B6-E44C-8A8D-AF9840170CF8}" sibTransId="{7FB03033-5776-EE49-AB4D-AFC75529E375}"/>
    <dgm:cxn modelId="{D38CF5A5-AD17-2741-AB5A-7EECEDF75152}" srcId="{2C304C12-788C-C04C-925B-B04FFE17C7EC}" destId="{CA4D0D00-1C6F-DD4D-91D3-28F880E2C6E3}" srcOrd="9" destOrd="0" parTransId="{C3396FC2-6871-E046-B55B-E7F1B04CFF68}" sibTransId="{ABCE4E02-A8B0-E344-9907-F452029DD0CC}"/>
    <dgm:cxn modelId="{D3ED63B9-BA38-F545-9675-7EA8F51BBA52}" type="presOf" srcId="{A992F0D0-AF1B-FF4E-9D7B-ACF9E49B69E9}" destId="{00C6EB14-EFA3-C94A-8C5C-2C9913F28975}" srcOrd="1" destOrd="0" presId="urn:microsoft.com/office/officeart/2005/8/layout/pyramid1"/>
    <dgm:cxn modelId="{FA515B46-D886-6541-83B0-3261C3801962}" srcId="{2C304C12-788C-C04C-925B-B04FFE17C7EC}" destId="{3DE49C37-B348-5644-AC9B-60BFF01D2E86}" srcOrd="2" destOrd="0" parTransId="{93B9BA30-609A-1848-83ED-79DAEC086EC6}" sibTransId="{DE18236C-8D43-864A-BC0D-FA58E6369335}"/>
    <dgm:cxn modelId="{9BE23E46-0259-4546-BC0C-9FBD1AD4BCC0}" type="presOf" srcId="{A4199412-8A70-CD4C-A0FE-1D3A18129745}" destId="{770C47CB-4767-084C-BD32-A11055B027F3}" srcOrd="1" destOrd="0" presId="urn:microsoft.com/office/officeart/2005/8/layout/pyramid1"/>
    <dgm:cxn modelId="{69665DF8-3619-824B-90CD-640276FAAA60}" type="presOf" srcId="{949252A8-EFD7-3747-9639-325483704F16}" destId="{D1EA14B8-28BF-E34A-BDB1-49A73150FFF0}" srcOrd="0" destOrd="0" presId="urn:microsoft.com/office/officeart/2005/8/layout/pyramid1"/>
    <dgm:cxn modelId="{04119F23-C7EC-B14A-B4F1-20C136B7D72C}" type="presOf" srcId="{19897963-0B1E-D44E-8710-5AF153F40C13}" destId="{28D9E81E-05E1-4249-A62A-169718086697}" srcOrd="0" destOrd="0" presId="urn:microsoft.com/office/officeart/2005/8/layout/pyramid1"/>
    <dgm:cxn modelId="{6F54A59C-CE43-5E4A-9D31-12F874853947}" srcId="{2C304C12-788C-C04C-925B-B04FFE17C7EC}" destId="{7DB309EA-B8E2-7541-8616-8EC0362FC4E8}" srcOrd="1" destOrd="0" parTransId="{83415400-7D14-3F40-85F1-3A657CEBDFDC}" sibTransId="{D973111C-F964-CB41-9D6A-CF257932A7C4}"/>
    <dgm:cxn modelId="{DED297E2-7740-2745-96BA-BFA87BAE4342}" type="presOf" srcId="{5A0F55A1-622F-0D48-AB6A-6339E4A252A1}" destId="{B80C8F2A-C875-A242-B757-7EB695990135}" srcOrd="0" destOrd="0" presId="urn:microsoft.com/office/officeart/2005/8/layout/pyramid1"/>
    <dgm:cxn modelId="{73A0DC96-EC0D-3E4F-80E2-80EDDE0C7D4A}" type="presOf" srcId="{CA4D0D00-1C6F-DD4D-91D3-28F880E2C6E3}" destId="{1304A85F-C2D6-A54C-BD64-B27DC8B877A3}" srcOrd="0" destOrd="0" presId="urn:microsoft.com/office/officeart/2005/8/layout/pyramid1"/>
    <dgm:cxn modelId="{D8DD0E74-B63B-0640-AF4C-500F908BA5E6}" srcId="{2C304C12-788C-C04C-925B-B04FFE17C7EC}" destId="{19897963-0B1E-D44E-8710-5AF153F40C13}" srcOrd="7" destOrd="0" parTransId="{647DCE93-4FB1-D542-9B27-21421305DD99}" sibTransId="{4B970FFF-024E-4844-964F-AD9325B9EC93}"/>
    <dgm:cxn modelId="{7E4C3F2E-930E-6745-BBBE-6DA17F9CE30B}" srcId="{2C304C12-788C-C04C-925B-B04FFE17C7EC}" destId="{7754DDE0-D3C1-DE45-9F71-44B649ED8E18}" srcOrd="3" destOrd="0" parTransId="{B4B759C3-6715-DB4C-BEEC-3AB6B3C7BF75}" sibTransId="{EC2F3A31-79F3-6840-B21B-A28E9C0CD049}"/>
    <dgm:cxn modelId="{D3A7D8EC-82AB-9E47-B71A-0BD787F0037A}" type="presOf" srcId="{7DB309EA-B8E2-7541-8616-8EC0362FC4E8}" destId="{CACF1B27-8AEC-FA40-B97F-9AC19008B264}" srcOrd="0" destOrd="0" presId="urn:microsoft.com/office/officeart/2005/8/layout/pyramid1"/>
    <dgm:cxn modelId="{EEF2A045-9745-1242-B385-D046F7A8C621}" srcId="{2C304C12-788C-C04C-925B-B04FFE17C7EC}" destId="{A992F0D0-AF1B-FF4E-9D7B-ACF9E49B69E9}" srcOrd="4" destOrd="0" parTransId="{793CB401-2223-B345-89E5-9D6718C0E7B0}" sibTransId="{8CC7D38E-9BC9-024C-8BD0-99D55E20D867}"/>
    <dgm:cxn modelId="{000AD1E0-E5A5-6A41-B2E4-1EFA24B2A864}" srcId="{2C304C12-788C-C04C-925B-B04FFE17C7EC}" destId="{5A0F55A1-622F-0D48-AB6A-6339E4A252A1}" srcOrd="10" destOrd="0" parTransId="{193F9385-292B-BA47-B43A-65C41FAB5225}" sibTransId="{AA239CAD-B987-684D-A279-F303D8441860}"/>
    <dgm:cxn modelId="{02F9AE5C-1EBD-774F-9319-8CA815D394FF}" type="presOf" srcId="{7DB309EA-B8E2-7541-8616-8EC0362FC4E8}" destId="{18A43604-9B04-1944-A3FB-D3FB442C5C2D}" srcOrd="1" destOrd="0" presId="urn:microsoft.com/office/officeart/2005/8/layout/pyramid1"/>
    <dgm:cxn modelId="{A6EDC825-6DD7-B447-B825-D51D408438EB}" type="presParOf" srcId="{09BCE59B-CEB1-BA4B-AD06-374C8EE6C0E9}" destId="{465C945F-2A44-0640-9F3A-1C56F946B4ED}" srcOrd="0" destOrd="0" presId="urn:microsoft.com/office/officeart/2005/8/layout/pyramid1"/>
    <dgm:cxn modelId="{167A8683-CE15-FA47-81EC-617FB4038EF8}" type="presParOf" srcId="{465C945F-2A44-0640-9F3A-1C56F946B4ED}" destId="{93B900E2-5605-5949-82AB-CE33846E737E}" srcOrd="0" destOrd="0" presId="urn:microsoft.com/office/officeart/2005/8/layout/pyramid1"/>
    <dgm:cxn modelId="{37466EB3-FC2E-D04E-8B4D-F6BB8679F30C}" type="presParOf" srcId="{465C945F-2A44-0640-9F3A-1C56F946B4ED}" destId="{A287FD59-7477-5E4D-9A9A-CCED05CA3BE4}" srcOrd="1" destOrd="0" presId="urn:microsoft.com/office/officeart/2005/8/layout/pyramid1"/>
    <dgm:cxn modelId="{12B7B101-DDF4-1644-8A38-AA841316BDDA}" type="presParOf" srcId="{09BCE59B-CEB1-BA4B-AD06-374C8EE6C0E9}" destId="{6C8504DA-DF75-F74A-9F90-7EEE18546929}" srcOrd="1" destOrd="0" presId="urn:microsoft.com/office/officeart/2005/8/layout/pyramid1"/>
    <dgm:cxn modelId="{A0B71100-4AB1-A04A-8E94-2806E3E64E42}" type="presParOf" srcId="{6C8504DA-DF75-F74A-9F90-7EEE18546929}" destId="{CACF1B27-8AEC-FA40-B97F-9AC19008B264}" srcOrd="0" destOrd="0" presId="urn:microsoft.com/office/officeart/2005/8/layout/pyramid1"/>
    <dgm:cxn modelId="{3BE3392C-25BC-E343-85CA-1235822799BD}" type="presParOf" srcId="{6C8504DA-DF75-F74A-9F90-7EEE18546929}" destId="{18A43604-9B04-1944-A3FB-D3FB442C5C2D}" srcOrd="1" destOrd="0" presId="urn:microsoft.com/office/officeart/2005/8/layout/pyramid1"/>
    <dgm:cxn modelId="{C1CC934E-261D-414D-B1A1-A1D132D8D859}" type="presParOf" srcId="{09BCE59B-CEB1-BA4B-AD06-374C8EE6C0E9}" destId="{6458E844-B0AB-7841-9723-42F250EB32E6}" srcOrd="2" destOrd="0" presId="urn:microsoft.com/office/officeart/2005/8/layout/pyramid1"/>
    <dgm:cxn modelId="{3BA39B2A-64EF-144E-BCB6-661CDB9E0785}" type="presParOf" srcId="{6458E844-B0AB-7841-9723-42F250EB32E6}" destId="{6F03A6E0-F386-0E4E-8E3E-F13CDA4933EC}" srcOrd="0" destOrd="0" presId="urn:microsoft.com/office/officeart/2005/8/layout/pyramid1"/>
    <dgm:cxn modelId="{5F206EE0-B703-E343-A240-E9470B68F350}" type="presParOf" srcId="{6458E844-B0AB-7841-9723-42F250EB32E6}" destId="{4C7899EB-80D1-CF46-9AEE-1891FBDD09BB}" srcOrd="1" destOrd="0" presId="urn:microsoft.com/office/officeart/2005/8/layout/pyramid1"/>
    <dgm:cxn modelId="{0B95DF62-4CFD-294A-B0F2-27862A0B1D83}" type="presParOf" srcId="{09BCE59B-CEB1-BA4B-AD06-374C8EE6C0E9}" destId="{D7BCE62F-231B-4246-824E-031E4B48D2E7}" srcOrd="3" destOrd="0" presId="urn:microsoft.com/office/officeart/2005/8/layout/pyramid1"/>
    <dgm:cxn modelId="{92ACC8E6-468D-8344-8A69-780E8C1DD678}" type="presParOf" srcId="{D7BCE62F-231B-4246-824E-031E4B48D2E7}" destId="{C33DAA69-001A-7940-B55F-F0FF889FAE06}" srcOrd="0" destOrd="0" presId="urn:microsoft.com/office/officeart/2005/8/layout/pyramid1"/>
    <dgm:cxn modelId="{F434FE58-979D-AE48-81E3-6556072D099D}" type="presParOf" srcId="{D7BCE62F-231B-4246-824E-031E4B48D2E7}" destId="{CE92C6D2-000B-AC43-A11D-7D6F847E5B1A}" srcOrd="1" destOrd="0" presId="urn:microsoft.com/office/officeart/2005/8/layout/pyramid1"/>
    <dgm:cxn modelId="{5AE1D4C0-17A4-AD4B-B3C1-F9226D9FF7FF}" type="presParOf" srcId="{09BCE59B-CEB1-BA4B-AD06-374C8EE6C0E9}" destId="{69F9DD99-D2F3-CA40-97C8-8EB12C49830D}" srcOrd="4" destOrd="0" presId="urn:microsoft.com/office/officeart/2005/8/layout/pyramid1"/>
    <dgm:cxn modelId="{DDC9DB55-736A-434F-B1EA-77E6752B5482}" type="presParOf" srcId="{69F9DD99-D2F3-CA40-97C8-8EB12C49830D}" destId="{7D92ED5C-5036-F640-80F3-32D507B06DA4}" srcOrd="0" destOrd="0" presId="urn:microsoft.com/office/officeart/2005/8/layout/pyramid1"/>
    <dgm:cxn modelId="{30E3DBF4-CDAD-3D4B-8EB0-45898CB9CCBA}" type="presParOf" srcId="{69F9DD99-D2F3-CA40-97C8-8EB12C49830D}" destId="{00C6EB14-EFA3-C94A-8C5C-2C9913F28975}" srcOrd="1" destOrd="0" presId="urn:microsoft.com/office/officeart/2005/8/layout/pyramid1"/>
    <dgm:cxn modelId="{9C3CF6E3-6054-F349-821E-8FC61C8E445D}" type="presParOf" srcId="{09BCE59B-CEB1-BA4B-AD06-374C8EE6C0E9}" destId="{3E515166-648C-144B-AF83-6918FD36AE93}" srcOrd="5" destOrd="0" presId="urn:microsoft.com/office/officeart/2005/8/layout/pyramid1"/>
    <dgm:cxn modelId="{A4262005-EA76-114B-82E6-9AB3A71C4B75}" type="presParOf" srcId="{3E515166-648C-144B-AF83-6918FD36AE93}" destId="{D1EA14B8-28BF-E34A-BDB1-49A73150FFF0}" srcOrd="0" destOrd="0" presId="urn:microsoft.com/office/officeart/2005/8/layout/pyramid1"/>
    <dgm:cxn modelId="{D6B719CD-6EE7-A14C-8BDC-02A3B3D0AD36}" type="presParOf" srcId="{3E515166-648C-144B-AF83-6918FD36AE93}" destId="{80BB33C4-BB19-EE49-8850-49E003B3FCC4}" srcOrd="1" destOrd="0" presId="urn:microsoft.com/office/officeart/2005/8/layout/pyramid1"/>
    <dgm:cxn modelId="{D376C1F8-A226-B94B-98AE-0E21C48F88F2}" type="presParOf" srcId="{09BCE59B-CEB1-BA4B-AD06-374C8EE6C0E9}" destId="{43BFBEE8-2CCC-3D4D-B56D-C0D7F488C5D2}" srcOrd="6" destOrd="0" presId="urn:microsoft.com/office/officeart/2005/8/layout/pyramid1"/>
    <dgm:cxn modelId="{D493A84D-CEF7-EC45-8B41-2F8FAE176C5F}" type="presParOf" srcId="{43BFBEE8-2CCC-3D4D-B56D-C0D7F488C5D2}" destId="{395C917F-6CD8-A242-9CFB-6FE3E4C53EED}" srcOrd="0" destOrd="0" presId="urn:microsoft.com/office/officeart/2005/8/layout/pyramid1"/>
    <dgm:cxn modelId="{BAE3425E-A3AD-C343-8985-C19E7CD23FE2}" type="presParOf" srcId="{43BFBEE8-2CCC-3D4D-B56D-C0D7F488C5D2}" destId="{8898292B-4205-DB47-BCB4-3AEC388DECE5}" srcOrd="1" destOrd="0" presId="urn:microsoft.com/office/officeart/2005/8/layout/pyramid1"/>
    <dgm:cxn modelId="{1AA3D41B-DE1E-334F-9FC1-3498CDE5D4A9}" type="presParOf" srcId="{09BCE59B-CEB1-BA4B-AD06-374C8EE6C0E9}" destId="{D46D32CC-5C69-A441-AF52-9594239197D5}" srcOrd="7" destOrd="0" presId="urn:microsoft.com/office/officeart/2005/8/layout/pyramid1"/>
    <dgm:cxn modelId="{8883E92A-080A-264A-A058-E86C6320977A}" type="presParOf" srcId="{D46D32CC-5C69-A441-AF52-9594239197D5}" destId="{28D9E81E-05E1-4249-A62A-169718086697}" srcOrd="0" destOrd="0" presId="urn:microsoft.com/office/officeart/2005/8/layout/pyramid1"/>
    <dgm:cxn modelId="{C41A67C0-A88C-6644-937A-AF3D44D938F3}" type="presParOf" srcId="{D46D32CC-5C69-A441-AF52-9594239197D5}" destId="{E9B9E749-8398-5E4E-86FA-6B63EBF11CE8}" srcOrd="1" destOrd="0" presId="urn:microsoft.com/office/officeart/2005/8/layout/pyramid1"/>
    <dgm:cxn modelId="{3123C6B9-C4A9-F54F-A4D8-5CEA177E6ED6}" type="presParOf" srcId="{09BCE59B-CEB1-BA4B-AD06-374C8EE6C0E9}" destId="{548C6677-B6D2-B94A-8142-FD98C9777F9C}" srcOrd="8" destOrd="0" presId="urn:microsoft.com/office/officeart/2005/8/layout/pyramid1"/>
    <dgm:cxn modelId="{A95650DC-E768-D443-B62A-C0F64B4879AF}" type="presParOf" srcId="{548C6677-B6D2-B94A-8142-FD98C9777F9C}" destId="{42C9DFEE-9BF6-C14C-A470-18BF9021EF24}" srcOrd="0" destOrd="0" presId="urn:microsoft.com/office/officeart/2005/8/layout/pyramid1"/>
    <dgm:cxn modelId="{EE1766C1-9E17-5D47-9BF4-D0943B095ECE}" type="presParOf" srcId="{548C6677-B6D2-B94A-8142-FD98C9777F9C}" destId="{770C47CB-4767-084C-BD32-A11055B027F3}" srcOrd="1" destOrd="0" presId="urn:microsoft.com/office/officeart/2005/8/layout/pyramid1"/>
    <dgm:cxn modelId="{132BB8B3-A82F-3A4E-94AD-EAC0AC899C63}" type="presParOf" srcId="{09BCE59B-CEB1-BA4B-AD06-374C8EE6C0E9}" destId="{B7CD517F-BBD0-B64B-818C-C665038CD87E}" srcOrd="9" destOrd="0" presId="urn:microsoft.com/office/officeart/2005/8/layout/pyramid1"/>
    <dgm:cxn modelId="{394DA0BF-B45A-A447-A1C8-F03FF4F28282}" type="presParOf" srcId="{B7CD517F-BBD0-B64B-818C-C665038CD87E}" destId="{1304A85F-C2D6-A54C-BD64-B27DC8B877A3}" srcOrd="0" destOrd="0" presId="urn:microsoft.com/office/officeart/2005/8/layout/pyramid1"/>
    <dgm:cxn modelId="{3F6C3567-743B-CD4A-ACDD-AD496CC48E03}" type="presParOf" srcId="{B7CD517F-BBD0-B64B-818C-C665038CD87E}" destId="{F4351264-E7DB-F147-AFD8-F84E84A6FD3D}" srcOrd="1" destOrd="0" presId="urn:microsoft.com/office/officeart/2005/8/layout/pyramid1"/>
    <dgm:cxn modelId="{5272C754-5A4D-1E4E-970D-8DF29BCAC1E0}" type="presParOf" srcId="{09BCE59B-CEB1-BA4B-AD06-374C8EE6C0E9}" destId="{500EB51D-17F0-244B-84B6-7BA2BF370309}" srcOrd="10" destOrd="0" presId="urn:microsoft.com/office/officeart/2005/8/layout/pyramid1"/>
    <dgm:cxn modelId="{65597390-4364-7D4A-B305-4631B0344003}" type="presParOf" srcId="{500EB51D-17F0-244B-84B6-7BA2BF370309}" destId="{B80C8F2A-C875-A242-B757-7EB695990135}" srcOrd="0" destOrd="0" presId="urn:microsoft.com/office/officeart/2005/8/layout/pyramid1"/>
    <dgm:cxn modelId="{68B95B8F-7A8A-0A4B-A26D-D261A6129C4D}" type="presParOf" srcId="{500EB51D-17F0-244B-84B6-7BA2BF370309}" destId="{C5293737-B4A2-534F-8660-42618960F5C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F06DC7-5252-4902-AAD0-5E3C0BEB89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DCA7115-CB3D-48EB-8953-7A181A557094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Osmotic Diuretics</a:t>
          </a:r>
          <a:endParaRPr lang="en-US" b="1">
            <a:solidFill>
              <a:schemeClr val="tx1"/>
            </a:solidFill>
          </a:endParaRPr>
        </a:p>
      </dgm:t>
    </dgm:pt>
    <dgm:pt modelId="{4365796F-2152-4729-AE94-6FBEC39B3551}" type="parTrans" cxnId="{A53ADBF1-78B0-43A7-B0E8-C89DDA29A3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9C8B5F5-F1FD-4746-9C7E-3DC1A343553D}" type="sibTrans" cxnId="{A53ADBF1-78B0-43A7-B0E8-C89DDA29A34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281A6A-1489-405E-8201-C2E7CC4612DB}">
      <dgm:prSet/>
      <dgm:spPr/>
      <dgm:t>
        <a:bodyPr/>
        <a:lstStyle/>
        <a:p>
          <a:pPr rtl="0"/>
          <a:r>
            <a:rPr lang="en-US" smtClean="0"/>
            <a:t>Mannitol 0.5-1.0 gm/kg</a:t>
          </a:r>
          <a:endParaRPr lang="en-US" dirty="0"/>
        </a:p>
      </dgm:t>
    </dgm:pt>
    <dgm:pt modelId="{EBD886B6-1239-4C2C-9C1A-8FC8490D3662}" type="parTrans" cxnId="{36FA9D06-36B0-4929-AAFE-F50857A1AE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9E0FA48-500C-403A-956B-6CB083CCCB89}" type="sibTrans" cxnId="{36FA9D06-36B0-4929-AAFE-F50857A1AE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9C4E79-21B5-4605-B2BE-679A4A4E9628}">
      <dgm:prSet/>
      <dgm:spPr/>
      <dgm:t>
        <a:bodyPr/>
        <a:lstStyle/>
        <a:p>
          <a:pPr rtl="0"/>
          <a:r>
            <a:rPr lang="en-US" smtClean="0"/>
            <a:t>10-20 mL of 23.4% NaCl</a:t>
          </a:r>
          <a:endParaRPr lang="en-US"/>
        </a:p>
      </dgm:t>
    </dgm:pt>
    <dgm:pt modelId="{BEFF28F6-AE24-4D99-BCA7-CAF0C986359A}" type="parTrans" cxnId="{B4D9BC03-1C34-4174-AFDF-42CBDB78651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64C5FC8-327C-4C71-84FD-8C09E7D13870}" type="sibTrans" cxnId="{B4D9BC03-1C34-4174-AFDF-42CBDB78651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69DD001-01B9-4780-BEBA-138D544FB97D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Volume expansion for cerebral blood volume circulation</a:t>
          </a:r>
          <a:endParaRPr lang="en-US" b="1" dirty="0">
            <a:solidFill>
              <a:schemeClr val="tx1"/>
            </a:solidFill>
          </a:endParaRPr>
        </a:p>
      </dgm:t>
    </dgm:pt>
    <dgm:pt modelId="{E150F8F5-D697-4520-9BA4-70C30718B314}" type="parTrans" cxnId="{5C6CFC9F-C607-4B0C-9156-E4662C71B4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D99C4B-2822-44D9-80B5-076DE9B9E92C}" type="sibTrans" cxnId="{5C6CFC9F-C607-4B0C-9156-E4662C71B4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261759-723D-473C-8DED-A3FD62272257}">
      <dgm:prSet/>
      <dgm:spPr/>
      <dgm:t>
        <a:bodyPr/>
        <a:lstStyle/>
        <a:p>
          <a:pPr rtl="0"/>
          <a:r>
            <a:rPr lang="en-US" smtClean="0"/>
            <a:t>3% NaCl</a:t>
          </a:r>
          <a:endParaRPr lang="en-US"/>
        </a:p>
      </dgm:t>
    </dgm:pt>
    <dgm:pt modelId="{27B2FB58-C94A-409D-A8B4-1AC9677C2510}" type="parTrans" cxnId="{FBFD907B-34F3-4391-A9B1-32CC30D219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DB2B8C-427F-434B-B651-FB71CD879A96}" type="sibTrans" cxnId="{FBFD907B-34F3-4391-A9B1-32CC30D219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9FD449-E326-462A-8EE0-4E13997E845F}">
      <dgm:prSet/>
      <dgm:spPr/>
      <dgm:t>
        <a:bodyPr/>
        <a:lstStyle/>
        <a:p>
          <a:pPr rtl="0"/>
          <a:r>
            <a:rPr lang="en-US" smtClean="0"/>
            <a:t>Albumin</a:t>
          </a:r>
          <a:endParaRPr lang="en-US" dirty="0"/>
        </a:p>
      </dgm:t>
    </dgm:pt>
    <dgm:pt modelId="{F34CE1E3-AF3D-44CF-BF55-EA15C35415D2}" type="parTrans" cxnId="{5D53444C-11ED-43B6-881E-E1B793FEC97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29B8816-1A4E-4DD3-99F4-D016B9E1F2A8}" type="sibTrans" cxnId="{5D53444C-11ED-43B6-881E-E1B793FEC97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083ED94-48F6-4355-8451-14FDE00F7F18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Steroids—more in tumors </a:t>
          </a:r>
          <a:endParaRPr lang="en-US" b="1" dirty="0">
            <a:solidFill>
              <a:schemeClr val="tx1"/>
            </a:solidFill>
          </a:endParaRPr>
        </a:p>
      </dgm:t>
    </dgm:pt>
    <dgm:pt modelId="{B7D1E9BE-053A-4FF8-93BA-795BDCCA9AD6}" type="parTrans" cxnId="{8288CB09-DAD6-44A6-A2C4-FBA6C358432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0624DE9-DB89-429E-923C-5004E9AC8325}" type="sibTrans" cxnId="{8288CB09-DAD6-44A6-A2C4-FBA6C358432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93FE0A-9187-428C-B9E8-0267ED6B21D2}">
      <dgm:prSet/>
      <dgm:spPr/>
      <dgm:t>
        <a:bodyPr/>
        <a:lstStyle/>
        <a:p>
          <a:pPr rtl="0"/>
          <a:r>
            <a:rPr lang="en-US" smtClean="0"/>
            <a:t>Lowers CSF production</a:t>
          </a:r>
          <a:endParaRPr lang="en-US"/>
        </a:p>
      </dgm:t>
    </dgm:pt>
    <dgm:pt modelId="{2D0A88D6-FA7C-444D-9E7E-0571425A0537}" type="parTrans" cxnId="{999A39FD-AAA4-4AB4-A983-A6BAE1E869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F240362-61E8-4132-B7C7-89782C275625}" type="sibTrans" cxnId="{999A39FD-AAA4-4AB4-A983-A6BAE1E869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8189404-8504-4A78-9A09-94EA63C12C04}">
      <dgm:prSet/>
      <dgm:spPr/>
      <dgm:t>
        <a:bodyPr/>
        <a:lstStyle/>
        <a:p>
          <a:pPr rtl="0"/>
          <a:r>
            <a:rPr lang="en-US" smtClean="0"/>
            <a:t>Decrease BBB permeability</a:t>
          </a:r>
          <a:endParaRPr lang="en-US" dirty="0"/>
        </a:p>
      </dgm:t>
    </dgm:pt>
    <dgm:pt modelId="{363FED16-EFCE-425F-B73F-B66CAF73364C}" type="parTrans" cxnId="{011870D0-33A9-4F38-9897-9A1FB7A792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7198BF5-E0A2-473C-93BA-E8578B82C703}" type="sibTrans" cxnId="{011870D0-33A9-4F38-9897-9A1FB7A792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988AC61-189F-4936-89CA-4B58832E00F0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Sedatives to decrease metabolic activity</a:t>
          </a:r>
          <a:endParaRPr lang="en-US" b="1" dirty="0">
            <a:solidFill>
              <a:schemeClr val="tx1"/>
            </a:solidFill>
          </a:endParaRPr>
        </a:p>
      </dgm:t>
    </dgm:pt>
    <dgm:pt modelId="{5BA24C45-7D43-4C61-ABDE-684C2E319E93}" type="parTrans" cxnId="{886A451B-C480-4E91-A492-4E2C7FE691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2AF4F46-5997-4DBA-BBC8-4CE77B1BF356}" type="sibTrans" cxnId="{886A451B-C480-4E91-A492-4E2C7FE691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C6AA686-5F15-4722-A05A-F50EFED46C21}">
      <dgm:prSet/>
      <dgm:spPr/>
      <dgm:t>
        <a:bodyPr/>
        <a:lstStyle/>
        <a:p>
          <a:pPr rtl="0"/>
          <a:r>
            <a:rPr lang="en-US" smtClean="0"/>
            <a:t>Barbiturates</a:t>
          </a:r>
          <a:endParaRPr lang="en-US" dirty="0"/>
        </a:p>
      </dgm:t>
    </dgm:pt>
    <dgm:pt modelId="{90FAD2E6-68D5-443A-8633-3C8B20DBE282}" type="parTrans" cxnId="{522B8C48-C4A4-40D8-A589-5597271EA6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DB7E10-D5D8-4D47-A2E7-5EAE812BD1C3}" type="sibTrans" cxnId="{522B8C48-C4A4-40D8-A589-5597271EA6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EF5138B-47A1-4910-9630-5C34DDCDCA5E}">
      <dgm:prSet/>
      <dgm:spPr/>
      <dgm:t>
        <a:bodyPr/>
        <a:lstStyle/>
        <a:p>
          <a:pPr rtl="0"/>
          <a:r>
            <a:rPr lang="en-US" smtClean="0"/>
            <a:t>Diprivan, opiates, etc</a:t>
          </a:r>
          <a:endParaRPr lang="en-US" dirty="0"/>
        </a:p>
      </dgm:t>
    </dgm:pt>
    <dgm:pt modelId="{69B8B49A-D75F-4D28-B117-BE37347CB8A0}" type="parTrans" cxnId="{146741BE-B4E4-4789-8B96-B8103EFDE1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6C99C25-20C5-47FA-908E-FDC3509CC5B5}" type="sibTrans" cxnId="{146741BE-B4E4-4789-8B96-B8103EFDE1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99A689-ADED-4D54-BE70-3FD03B41E77E}" type="pres">
      <dgm:prSet presAssocID="{66F06DC7-5252-4902-AAD0-5E3C0BEB89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6CC7CAF-2903-475F-ACD9-08D6CE40439C}" type="pres">
      <dgm:prSet presAssocID="{7DCA7115-CB3D-48EB-8953-7A181A557094}" presName="root" presStyleCnt="0"/>
      <dgm:spPr/>
      <dgm:t>
        <a:bodyPr/>
        <a:lstStyle/>
        <a:p>
          <a:endParaRPr lang="en-US"/>
        </a:p>
      </dgm:t>
    </dgm:pt>
    <dgm:pt modelId="{C24653F0-C843-451F-99C2-64EDA615DBBA}" type="pres">
      <dgm:prSet presAssocID="{7DCA7115-CB3D-48EB-8953-7A181A557094}" presName="rootComposite" presStyleCnt="0"/>
      <dgm:spPr/>
      <dgm:t>
        <a:bodyPr/>
        <a:lstStyle/>
        <a:p>
          <a:endParaRPr lang="en-US"/>
        </a:p>
      </dgm:t>
    </dgm:pt>
    <dgm:pt modelId="{312CACED-9A4D-431D-B3CC-281B47838A1B}" type="pres">
      <dgm:prSet presAssocID="{7DCA7115-CB3D-48EB-8953-7A181A557094}" presName="rootText" presStyleLbl="node1" presStyleIdx="0" presStyleCnt="4" custScaleY="130139"/>
      <dgm:spPr/>
      <dgm:t>
        <a:bodyPr/>
        <a:lstStyle/>
        <a:p>
          <a:endParaRPr lang="en-US"/>
        </a:p>
      </dgm:t>
    </dgm:pt>
    <dgm:pt modelId="{C8954E46-268D-46EA-A600-1383C21B41DA}" type="pres">
      <dgm:prSet presAssocID="{7DCA7115-CB3D-48EB-8953-7A181A557094}" presName="rootConnector" presStyleLbl="node1" presStyleIdx="0" presStyleCnt="4"/>
      <dgm:spPr/>
      <dgm:t>
        <a:bodyPr/>
        <a:lstStyle/>
        <a:p>
          <a:endParaRPr lang="en-US"/>
        </a:p>
      </dgm:t>
    </dgm:pt>
    <dgm:pt modelId="{4C876291-A531-45A4-8EA4-EFC0DB10CA33}" type="pres">
      <dgm:prSet presAssocID="{7DCA7115-CB3D-48EB-8953-7A181A557094}" presName="childShape" presStyleCnt="0"/>
      <dgm:spPr/>
      <dgm:t>
        <a:bodyPr/>
        <a:lstStyle/>
        <a:p>
          <a:endParaRPr lang="en-US"/>
        </a:p>
      </dgm:t>
    </dgm:pt>
    <dgm:pt modelId="{11DB7C71-2081-41CF-B216-3D34023F9462}" type="pres">
      <dgm:prSet presAssocID="{EBD886B6-1239-4C2C-9C1A-8FC8490D3662}" presName="Name13" presStyleLbl="parChTrans1D2" presStyleIdx="0" presStyleCnt="8"/>
      <dgm:spPr/>
      <dgm:t>
        <a:bodyPr/>
        <a:lstStyle/>
        <a:p>
          <a:endParaRPr lang="en-US"/>
        </a:p>
      </dgm:t>
    </dgm:pt>
    <dgm:pt modelId="{ED9868D5-311D-4883-A245-34FBFB514FCA}" type="pres">
      <dgm:prSet presAssocID="{8D281A6A-1489-405E-8201-C2E7CC4612DB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FFFDE-5119-4E0B-8A4B-ED89E5A7185D}" type="pres">
      <dgm:prSet presAssocID="{BEFF28F6-AE24-4D99-BCA7-CAF0C986359A}" presName="Name13" presStyleLbl="parChTrans1D2" presStyleIdx="1" presStyleCnt="8"/>
      <dgm:spPr/>
      <dgm:t>
        <a:bodyPr/>
        <a:lstStyle/>
        <a:p>
          <a:endParaRPr lang="en-US"/>
        </a:p>
      </dgm:t>
    </dgm:pt>
    <dgm:pt modelId="{3AADFA83-8616-4B0D-8303-0C5D4825A2FC}" type="pres">
      <dgm:prSet presAssocID="{649C4E79-21B5-4605-B2BE-679A4A4E9628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DAD40-B1B3-4091-91C9-C552869179F0}" type="pres">
      <dgm:prSet presAssocID="{469DD001-01B9-4780-BEBA-138D544FB97D}" presName="root" presStyleCnt="0"/>
      <dgm:spPr/>
      <dgm:t>
        <a:bodyPr/>
        <a:lstStyle/>
        <a:p>
          <a:endParaRPr lang="en-US"/>
        </a:p>
      </dgm:t>
    </dgm:pt>
    <dgm:pt modelId="{376F12C5-8084-4F34-9110-C14327A8D18B}" type="pres">
      <dgm:prSet presAssocID="{469DD001-01B9-4780-BEBA-138D544FB97D}" presName="rootComposite" presStyleCnt="0"/>
      <dgm:spPr/>
      <dgm:t>
        <a:bodyPr/>
        <a:lstStyle/>
        <a:p>
          <a:endParaRPr lang="en-US"/>
        </a:p>
      </dgm:t>
    </dgm:pt>
    <dgm:pt modelId="{C310E0BA-D450-4AA7-8A59-2DF9C4C6EAC4}" type="pres">
      <dgm:prSet presAssocID="{469DD001-01B9-4780-BEBA-138D544FB97D}" presName="rootText" presStyleLbl="node1" presStyleIdx="1" presStyleCnt="4" custScaleY="147518"/>
      <dgm:spPr/>
      <dgm:t>
        <a:bodyPr/>
        <a:lstStyle/>
        <a:p>
          <a:endParaRPr lang="en-US"/>
        </a:p>
      </dgm:t>
    </dgm:pt>
    <dgm:pt modelId="{74B110EE-F2A5-4AB9-B9F8-8B43A813921E}" type="pres">
      <dgm:prSet presAssocID="{469DD001-01B9-4780-BEBA-138D544FB97D}" presName="rootConnector" presStyleLbl="node1" presStyleIdx="1" presStyleCnt="4"/>
      <dgm:spPr/>
      <dgm:t>
        <a:bodyPr/>
        <a:lstStyle/>
        <a:p>
          <a:endParaRPr lang="en-US"/>
        </a:p>
      </dgm:t>
    </dgm:pt>
    <dgm:pt modelId="{D842384D-BBDC-4B7F-B887-F05B95441895}" type="pres">
      <dgm:prSet presAssocID="{469DD001-01B9-4780-BEBA-138D544FB97D}" presName="childShape" presStyleCnt="0"/>
      <dgm:spPr/>
      <dgm:t>
        <a:bodyPr/>
        <a:lstStyle/>
        <a:p>
          <a:endParaRPr lang="en-US"/>
        </a:p>
      </dgm:t>
    </dgm:pt>
    <dgm:pt modelId="{EE8550D2-1A2D-482D-B556-298DBFC6D006}" type="pres">
      <dgm:prSet presAssocID="{27B2FB58-C94A-409D-A8B4-1AC9677C2510}" presName="Name13" presStyleLbl="parChTrans1D2" presStyleIdx="2" presStyleCnt="8"/>
      <dgm:spPr/>
      <dgm:t>
        <a:bodyPr/>
        <a:lstStyle/>
        <a:p>
          <a:endParaRPr lang="en-US"/>
        </a:p>
      </dgm:t>
    </dgm:pt>
    <dgm:pt modelId="{08DBF0E6-FB15-4AF0-9D6B-85AE7BB42167}" type="pres">
      <dgm:prSet presAssocID="{B1261759-723D-473C-8DED-A3FD62272257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88D96-0FE7-4ACB-90ED-F5CEF5F7D19A}" type="pres">
      <dgm:prSet presAssocID="{F34CE1E3-AF3D-44CF-BF55-EA15C35415D2}" presName="Name13" presStyleLbl="parChTrans1D2" presStyleIdx="3" presStyleCnt="8"/>
      <dgm:spPr/>
      <dgm:t>
        <a:bodyPr/>
        <a:lstStyle/>
        <a:p>
          <a:endParaRPr lang="en-US"/>
        </a:p>
      </dgm:t>
    </dgm:pt>
    <dgm:pt modelId="{16768D0D-B7E6-4D2C-A5A4-4BF7FEF3BAC2}" type="pres">
      <dgm:prSet presAssocID="{F69FD449-E326-462A-8EE0-4E13997E845F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8ED79-FB0F-4ABA-801B-92CE7040C166}" type="pres">
      <dgm:prSet presAssocID="{0083ED94-48F6-4355-8451-14FDE00F7F18}" presName="root" presStyleCnt="0"/>
      <dgm:spPr/>
      <dgm:t>
        <a:bodyPr/>
        <a:lstStyle/>
        <a:p>
          <a:endParaRPr lang="en-US"/>
        </a:p>
      </dgm:t>
    </dgm:pt>
    <dgm:pt modelId="{768EE8D7-EB54-483D-9C03-630D97BACDAE}" type="pres">
      <dgm:prSet presAssocID="{0083ED94-48F6-4355-8451-14FDE00F7F18}" presName="rootComposite" presStyleCnt="0"/>
      <dgm:spPr/>
      <dgm:t>
        <a:bodyPr/>
        <a:lstStyle/>
        <a:p>
          <a:endParaRPr lang="en-US"/>
        </a:p>
      </dgm:t>
    </dgm:pt>
    <dgm:pt modelId="{6AEA65A2-8FBA-4A41-A153-79EB3BC62AD7}" type="pres">
      <dgm:prSet presAssocID="{0083ED94-48F6-4355-8451-14FDE00F7F18}" presName="rootText" presStyleLbl="node1" presStyleIdx="2" presStyleCnt="4"/>
      <dgm:spPr/>
      <dgm:t>
        <a:bodyPr/>
        <a:lstStyle/>
        <a:p>
          <a:endParaRPr lang="en-US"/>
        </a:p>
      </dgm:t>
    </dgm:pt>
    <dgm:pt modelId="{48E9FEA5-10D5-4239-81FA-08AFD2A961C2}" type="pres">
      <dgm:prSet presAssocID="{0083ED94-48F6-4355-8451-14FDE00F7F18}" presName="rootConnector" presStyleLbl="node1" presStyleIdx="2" presStyleCnt="4"/>
      <dgm:spPr/>
      <dgm:t>
        <a:bodyPr/>
        <a:lstStyle/>
        <a:p>
          <a:endParaRPr lang="en-US"/>
        </a:p>
      </dgm:t>
    </dgm:pt>
    <dgm:pt modelId="{7FB03319-A954-431B-A975-8D945F7937F8}" type="pres">
      <dgm:prSet presAssocID="{0083ED94-48F6-4355-8451-14FDE00F7F18}" presName="childShape" presStyleCnt="0"/>
      <dgm:spPr/>
      <dgm:t>
        <a:bodyPr/>
        <a:lstStyle/>
        <a:p>
          <a:endParaRPr lang="en-US"/>
        </a:p>
      </dgm:t>
    </dgm:pt>
    <dgm:pt modelId="{23CB9AF6-E514-4CEB-A76A-F9677E5ECD80}" type="pres">
      <dgm:prSet presAssocID="{2D0A88D6-FA7C-444D-9E7E-0571425A0537}" presName="Name13" presStyleLbl="parChTrans1D2" presStyleIdx="4" presStyleCnt="8"/>
      <dgm:spPr/>
      <dgm:t>
        <a:bodyPr/>
        <a:lstStyle/>
        <a:p>
          <a:endParaRPr lang="en-US"/>
        </a:p>
      </dgm:t>
    </dgm:pt>
    <dgm:pt modelId="{DDB33EE9-2A5B-4605-82A5-8893B827FD4E}" type="pres">
      <dgm:prSet presAssocID="{E493FE0A-9187-428C-B9E8-0267ED6B21D2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3ACE6-71A2-48A5-B0C8-F5CBB92EC6B8}" type="pres">
      <dgm:prSet presAssocID="{363FED16-EFCE-425F-B73F-B66CAF73364C}" presName="Name13" presStyleLbl="parChTrans1D2" presStyleIdx="5" presStyleCnt="8"/>
      <dgm:spPr/>
      <dgm:t>
        <a:bodyPr/>
        <a:lstStyle/>
        <a:p>
          <a:endParaRPr lang="en-US"/>
        </a:p>
      </dgm:t>
    </dgm:pt>
    <dgm:pt modelId="{C62D0341-A58E-4895-975C-DCD5ED941050}" type="pres">
      <dgm:prSet presAssocID="{78189404-8504-4A78-9A09-94EA63C12C04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910B0-55BE-4BFC-B9E5-5085403C9073}" type="pres">
      <dgm:prSet presAssocID="{4988AC61-189F-4936-89CA-4B58832E00F0}" presName="root" presStyleCnt="0"/>
      <dgm:spPr/>
      <dgm:t>
        <a:bodyPr/>
        <a:lstStyle/>
        <a:p>
          <a:endParaRPr lang="en-US"/>
        </a:p>
      </dgm:t>
    </dgm:pt>
    <dgm:pt modelId="{16BC248A-E4A6-4325-B937-D21F599C3376}" type="pres">
      <dgm:prSet presAssocID="{4988AC61-189F-4936-89CA-4B58832E00F0}" presName="rootComposite" presStyleCnt="0"/>
      <dgm:spPr/>
      <dgm:t>
        <a:bodyPr/>
        <a:lstStyle/>
        <a:p>
          <a:endParaRPr lang="en-US"/>
        </a:p>
      </dgm:t>
    </dgm:pt>
    <dgm:pt modelId="{A7A8E12C-8127-4FD2-8076-D1D6DA3B3E33}" type="pres">
      <dgm:prSet presAssocID="{4988AC61-189F-4936-89CA-4B58832E00F0}" presName="rootText" presStyleLbl="node1" presStyleIdx="3" presStyleCnt="4"/>
      <dgm:spPr/>
      <dgm:t>
        <a:bodyPr/>
        <a:lstStyle/>
        <a:p>
          <a:endParaRPr lang="en-US"/>
        </a:p>
      </dgm:t>
    </dgm:pt>
    <dgm:pt modelId="{323CAF4F-9329-4676-9562-1215AD8C4D28}" type="pres">
      <dgm:prSet presAssocID="{4988AC61-189F-4936-89CA-4B58832E00F0}" presName="rootConnector" presStyleLbl="node1" presStyleIdx="3" presStyleCnt="4"/>
      <dgm:spPr/>
      <dgm:t>
        <a:bodyPr/>
        <a:lstStyle/>
        <a:p>
          <a:endParaRPr lang="en-US"/>
        </a:p>
      </dgm:t>
    </dgm:pt>
    <dgm:pt modelId="{F855ACE6-E2FE-4BF9-B2D8-CA81231BA2F1}" type="pres">
      <dgm:prSet presAssocID="{4988AC61-189F-4936-89CA-4B58832E00F0}" presName="childShape" presStyleCnt="0"/>
      <dgm:spPr/>
      <dgm:t>
        <a:bodyPr/>
        <a:lstStyle/>
        <a:p>
          <a:endParaRPr lang="en-US"/>
        </a:p>
      </dgm:t>
    </dgm:pt>
    <dgm:pt modelId="{3B76F0E1-3A68-4A70-81ED-09AFDC0C9846}" type="pres">
      <dgm:prSet presAssocID="{90FAD2E6-68D5-443A-8633-3C8B20DBE282}" presName="Name13" presStyleLbl="parChTrans1D2" presStyleIdx="6" presStyleCnt="8"/>
      <dgm:spPr/>
      <dgm:t>
        <a:bodyPr/>
        <a:lstStyle/>
        <a:p>
          <a:endParaRPr lang="en-US"/>
        </a:p>
      </dgm:t>
    </dgm:pt>
    <dgm:pt modelId="{DAFB16E6-5595-44F6-B929-456649944BDF}" type="pres">
      <dgm:prSet presAssocID="{EC6AA686-5F15-4722-A05A-F50EFED46C21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2E338-6B9A-41CD-A119-EA19B36DBA53}" type="pres">
      <dgm:prSet presAssocID="{69B8B49A-D75F-4D28-B117-BE37347CB8A0}" presName="Name13" presStyleLbl="parChTrans1D2" presStyleIdx="7" presStyleCnt="8"/>
      <dgm:spPr/>
      <dgm:t>
        <a:bodyPr/>
        <a:lstStyle/>
        <a:p>
          <a:endParaRPr lang="en-US"/>
        </a:p>
      </dgm:t>
    </dgm:pt>
    <dgm:pt modelId="{D87055B2-AE55-4478-A759-5982171A8B60}" type="pres">
      <dgm:prSet presAssocID="{0EF5138B-47A1-4910-9630-5C34DDCDCA5E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5A0CE-5E88-8448-9CD1-2CBA15466ECF}" type="presOf" srcId="{EBD886B6-1239-4C2C-9C1A-8FC8490D3662}" destId="{11DB7C71-2081-41CF-B216-3D34023F9462}" srcOrd="0" destOrd="0" presId="urn:microsoft.com/office/officeart/2005/8/layout/hierarchy3"/>
    <dgm:cxn modelId="{BD8CC061-54A3-C64C-BCA4-4EAA85FE5C10}" type="presOf" srcId="{7DCA7115-CB3D-48EB-8953-7A181A557094}" destId="{312CACED-9A4D-431D-B3CC-281B47838A1B}" srcOrd="0" destOrd="0" presId="urn:microsoft.com/office/officeart/2005/8/layout/hierarchy3"/>
    <dgm:cxn modelId="{AE52AB38-A826-B444-9CD8-046CBD48A68A}" type="presOf" srcId="{B1261759-723D-473C-8DED-A3FD62272257}" destId="{08DBF0E6-FB15-4AF0-9D6B-85AE7BB42167}" srcOrd="0" destOrd="0" presId="urn:microsoft.com/office/officeart/2005/8/layout/hierarchy3"/>
    <dgm:cxn modelId="{2503F9B3-B063-AD4A-A5DC-13CAADED4CA8}" type="presOf" srcId="{BEFF28F6-AE24-4D99-BCA7-CAF0C986359A}" destId="{420FFFDE-5119-4E0B-8A4B-ED89E5A7185D}" srcOrd="0" destOrd="0" presId="urn:microsoft.com/office/officeart/2005/8/layout/hierarchy3"/>
    <dgm:cxn modelId="{522B8C48-C4A4-40D8-A589-5597271EA6F3}" srcId="{4988AC61-189F-4936-89CA-4B58832E00F0}" destId="{EC6AA686-5F15-4722-A05A-F50EFED46C21}" srcOrd="0" destOrd="0" parTransId="{90FAD2E6-68D5-443A-8633-3C8B20DBE282}" sibTransId="{A7DB7E10-D5D8-4D47-A2E7-5EAE812BD1C3}"/>
    <dgm:cxn modelId="{A53ADBF1-78B0-43A7-B0E8-C89DDA29A340}" srcId="{66F06DC7-5252-4902-AAD0-5E3C0BEB89FF}" destId="{7DCA7115-CB3D-48EB-8953-7A181A557094}" srcOrd="0" destOrd="0" parTransId="{4365796F-2152-4729-AE94-6FBEC39B3551}" sibTransId="{29C8B5F5-F1FD-4746-9C7E-3DC1A343553D}"/>
    <dgm:cxn modelId="{AC7EFAEA-D4FD-8648-BBC3-509A5C4CA09D}" type="presOf" srcId="{E493FE0A-9187-428C-B9E8-0267ED6B21D2}" destId="{DDB33EE9-2A5B-4605-82A5-8893B827FD4E}" srcOrd="0" destOrd="0" presId="urn:microsoft.com/office/officeart/2005/8/layout/hierarchy3"/>
    <dgm:cxn modelId="{B4D9BC03-1C34-4174-AFDF-42CBDB78651A}" srcId="{7DCA7115-CB3D-48EB-8953-7A181A557094}" destId="{649C4E79-21B5-4605-B2BE-679A4A4E9628}" srcOrd="1" destOrd="0" parTransId="{BEFF28F6-AE24-4D99-BCA7-CAF0C986359A}" sibTransId="{064C5FC8-327C-4C71-84FD-8C09E7D13870}"/>
    <dgm:cxn modelId="{8288CB09-DAD6-44A6-A2C4-FBA6C3584324}" srcId="{66F06DC7-5252-4902-AAD0-5E3C0BEB89FF}" destId="{0083ED94-48F6-4355-8451-14FDE00F7F18}" srcOrd="2" destOrd="0" parTransId="{B7D1E9BE-053A-4FF8-93BA-795BDCCA9AD6}" sibTransId="{40624DE9-DB89-429E-923C-5004E9AC8325}"/>
    <dgm:cxn modelId="{36FA9D06-36B0-4929-AAFE-F50857A1AEED}" srcId="{7DCA7115-CB3D-48EB-8953-7A181A557094}" destId="{8D281A6A-1489-405E-8201-C2E7CC4612DB}" srcOrd="0" destOrd="0" parTransId="{EBD886B6-1239-4C2C-9C1A-8FC8490D3662}" sibTransId="{49E0FA48-500C-403A-956B-6CB083CCCB89}"/>
    <dgm:cxn modelId="{9CB3A175-CDFA-6E4B-A4AE-35F6026ADA01}" type="presOf" srcId="{649C4E79-21B5-4605-B2BE-679A4A4E9628}" destId="{3AADFA83-8616-4B0D-8303-0C5D4825A2FC}" srcOrd="0" destOrd="0" presId="urn:microsoft.com/office/officeart/2005/8/layout/hierarchy3"/>
    <dgm:cxn modelId="{E575298C-DAB7-D143-BBED-7BC1D25193CB}" type="presOf" srcId="{4988AC61-189F-4936-89CA-4B58832E00F0}" destId="{A7A8E12C-8127-4FD2-8076-D1D6DA3B3E33}" srcOrd="0" destOrd="0" presId="urn:microsoft.com/office/officeart/2005/8/layout/hierarchy3"/>
    <dgm:cxn modelId="{999A39FD-AAA4-4AB4-A983-A6BAE1E8690F}" srcId="{0083ED94-48F6-4355-8451-14FDE00F7F18}" destId="{E493FE0A-9187-428C-B9E8-0267ED6B21D2}" srcOrd="0" destOrd="0" parTransId="{2D0A88D6-FA7C-444D-9E7E-0571425A0537}" sibTransId="{8F240362-61E8-4132-B7C7-89782C275625}"/>
    <dgm:cxn modelId="{67A82F05-8643-254E-9314-60A084C45EB4}" type="presOf" srcId="{90FAD2E6-68D5-443A-8633-3C8B20DBE282}" destId="{3B76F0E1-3A68-4A70-81ED-09AFDC0C9846}" srcOrd="0" destOrd="0" presId="urn:microsoft.com/office/officeart/2005/8/layout/hierarchy3"/>
    <dgm:cxn modelId="{CA9D20A9-35B1-3F4E-A8AA-C783AF950EF3}" type="presOf" srcId="{2D0A88D6-FA7C-444D-9E7E-0571425A0537}" destId="{23CB9AF6-E514-4CEB-A76A-F9677E5ECD80}" srcOrd="0" destOrd="0" presId="urn:microsoft.com/office/officeart/2005/8/layout/hierarchy3"/>
    <dgm:cxn modelId="{146741BE-B4E4-4789-8B96-B8103EFDE1B0}" srcId="{4988AC61-189F-4936-89CA-4B58832E00F0}" destId="{0EF5138B-47A1-4910-9630-5C34DDCDCA5E}" srcOrd="1" destOrd="0" parTransId="{69B8B49A-D75F-4D28-B117-BE37347CB8A0}" sibTransId="{06C99C25-20C5-47FA-908E-FDC3509CC5B5}"/>
    <dgm:cxn modelId="{B44A2BBC-D8AA-2749-B345-A5C64204153B}" type="presOf" srcId="{F69FD449-E326-462A-8EE0-4E13997E845F}" destId="{16768D0D-B7E6-4D2C-A5A4-4BF7FEF3BAC2}" srcOrd="0" destOrd="0" presId="urn:microsoft.com/office/officeart/2005/8/layout/hierarchy3"/>
    <dgm:cxn modelId="{DA6CA692-5D40-1D43-B689-C0B130F97D27}" type="presOf" srcId="{469DD001-01B9-4780-BEBA-138D544FB97D}" destId="{74B110EE-F2A5-4AB9-B9F8-8B43A813921E}" srcOrd="1" destOrd="0" presId="urn:microsoft.com/office/officeart/2005/8/layout/hierarchy3"/>
    <dgm:cxn modelId="{D7E73DDB-80AF-2148-AF1A-3AE479ACF01E}" type="presOf" srcId="{4988AC61-189F-4936-89CA-4B58832E00F0}" destId="{323CAF4F-9329-4676-9562-1215AD8C4D28}" srcOrd="1" destOrd="0" presId="urn:microsoft.com/office/officeart/2005/8/layout/hierarchy3"/>
    <dgm:cxn modelId="{BEFE24D2-A681-F748-AD2F-24464AA747A7}" type="presOf" srcId="{EC6AA686-5F15-4722-A05A-F50EFED46C21}" destId="{DAFB16E6-5595-44F6-B929-456649944BDF}" srcOrd="0" destOrd="0" presId="urn:microsoft.com/office/officeart/2005/8/layout/hierarchy3"/>
    <dgm:cxn modelId="{6C8BE0C0-4B93-1347-8126-903989BD79D7}" type="presOf" srcId="{69B8B49A-D75F-4D28-B117-BE37347CB8A0}" destId="{8932E338-6B9A-41CD-A119-EA19B36DBA53}" srcOrd="0" destOrd="0" presId="urn:microsoft.com/office/officeart/2005/8/layout/hierarchy3"/>
    <dgm:cxn modelId="{5C6CFC9F-C607-4B0C-9156-E4662C71B4FC}" srcId="{66F06DC7-5252-4902-AAD0-5E3C0BEB89FF}" destId="{469DD001-01B9-4780-BEBA-138D544FB97D}" srcOrd="1" destOrd="0" parTransId="{E150F8F5-D697-4520-9BA4-70C30718B314}" sibTransId="{EDD99C4B-2822-44D9-80B5-076DE9B9E92C}"/>
    <dgm:cxn modelId="{1F83ECB3-4C1C-124F-9C23-9BBDD48A3DA6}" type="presOf" srcId="{0083ED94-48F6-4355-8451-14FDE00F7F18}" destId="{6AEA65A2-8FBA-4A41-A153-79EB3BC62AD7}" srcOrd="0" destOrd="0" presId="urn:microsoft.com/office/officeart/2005/8/layout/hierarchy3"/>
    <dgm:cxn modelId="{E5D4FBD7-5533-6F4F-B517-D9683EA8532A}" type="presOf" srcId="{7DCA7115-CB3D-48EB-8953-7A181A557094}" destId="{C8954E46-268D-46EA-A600-1383C21B41DA}" srcOrd="1" destOrd="0" presId="urn:microsoft.com/office/officeart/2005/8/layout/hierarchy3"/>
    <dgm:cxn modelId="{0416E750-5864-DC41-B03A-2792E7B24160}" type="presOf" srcId="{8D281A6A-1489-405E-8201-C2E7CC4612DB}" destId="{ED9868D5-311D-4883-A245-34FBFB514FCA}" srcOrd="0" destOrd="0" presId="urn:microsoft.com/office/officeart/2005/8/layout/hierarchy3"/>
    <dgm:cxn modelId="{47A4020A-C8AA-7C4E-96FE-F7F35443A530}" type="presOf" srcId="{27B2FB58-C94A-409D-A8B4-1AC9677C2510}" destId="{EE8550D2-1A2D-482D-B556-298DBFC6D006}" srcOrd="0" destOrd="0" presId="urn:microsoft.com/office/officeart/2005/8/layout/hierarchy3"/>
    <dgm:cxn modelId="{886A451B-C480-4E91-A492-4E2C7FE691D9}" srcId="{66F06DC7-5252-4902-AAD0-5E3C0BEB89FF}" destId="{4988AC61-189F-4936-89CA-4B58832E00F0}" srcOrd="3" destOrd="0" parTransId="{5BA24C45-7D43-4C61-ABDE-684C2E319E93}" sibTransId="{22AF4F46-5997-4DBA-BBC8-4CE77B1BF356}"/>
    <dgm:cxn modelId="{C92C3C81-444E-0140-84B3-12EB43A382D7}" type="presOf" srcId="{0EF5138B-47A1-4910-9630-5C34DDCDCA5E}" destId="{D87055B2-AE55-4478-A759-5982171A8B60}" srcOrd="0" destOrd="0" presId="urn:microsoft.com/office/officeart/2005/8/layout/hierarchy3"/>
    <dgm:cxn modelId="{694F3745-D78D-2F46-A91F-7068075026B9}" type="presOf" srcId="{363FED16-EFCE-425F-B73F-B66CAF73364C}" destId="{2443ACE6-71A2-48A5-B0C8-F5CBB92EC6B8}" srcOrd="0" destOrd="0" presId="urn:microsoft.com/office/officeart/2005/8/layout/hierarchy3"/>
    <dgm:cxn modelId="{F11E0BC3-B3A8-844C-837B-6270BAB91E63}" type="presOf" srcId="{F34CE1E3-AF3D-44CF-BF55-EA15C35415D2}" destId="{D1E88D96-0FE7-4ACB-90ED-F5CEF5F7D19A}" srcOrd="0" destOrd="0" presId="urn:microsoft.com/office/officeart/2005/8/layout/hierarchy3"/>
    <dgm:cxn modelId="{FBFD907B-34F3-4391-A9B1-32CC30D21978}" srcId="{469DD001-01B9-4780-BEBA-138D544FB97D}" destId="{B1261759-723D-473C-8DED-A3FD62272257}" srcOrd="0" destOrd="0" parTransId="{27B2FB58-C94A-409D-A8B4-1AC9677C2510}" sibTransId="{B5DB2B8C-427F-434B-B651-FB71CD879A96}"/>
    <dgm:cxn modelId="{BC6F7E0F-7829-0E4E-95C8-3FE82D6658C3}" type="presOf" srcId="{0083ED94-48F6-4355-8451-14FDE00F7F18}" destId="{48E9FEA5-10D5-4239-81FA-08AFD2A961C2}" srcOrd="1" destOrd="0" presId="urn:microsoft.com/office/officeart/2005/8/layout/hierarchy3"/>
    <dgm:cxn modelId="{7B01B480-4F4D-8C43-B355-007BD8FA320A}" type="presOf" srcId="{78189404-8504-4A78-9A09-94EA63C12C04}" destId="{C62D0341-A58E-4895-975C-DCD5ED941050}" srcOrd="0" destOrd="0" presId="urn:microsoft.com/office/officeart/2005/8/layout/hierarchy3"/>
    <dgm:cxn modelId="{22397D7D-7BF9-C048-9B07-CAEF9AA01DB1}" type="presOf" srcId="{469DD001-01B9-4780-BEBA-138D544FB97D}" destId="{C310E0BA-D450-4AA7-8A59-2DF9C4C6EAC4}" srcOrd="0" destOrd="0" presId="urn:microsoft.com/office/officeart/2005/8/layout/hierarchy3"/>
    <dgm:cxn modelId="{011870D0-33A9-4F38-9897-9A1FB7A792A9}" srcId="{0083ED94-48F6-4355-8451-14FDE00F7F18}" destId="{78189404-8504-4A78-9A09-94EA63C12C04}" srcOrd="1" destOrd="0" parTransId="{363FED16-EFCE-425F-B73F-B66CAF73364C}" sibTransId="{07198BF5-E0A2-473C-93BA-E8578B82C703}"/>
    <dgm:cxn modelId="{5D53444C-11ED-43B6-881E-E1B793FEC977}" srcId="{469DD001-01B9-4780-BEBA-138D544FB97D}" destId="{F69FD449-E326-462A-8EE0-4E13997E845F}" srcOrd="1" destOrd="0" parTransId="{F34CE1E3-AF3D-44CF-BF55-EA15C35415D2}" sibTransId="{E29B8816-1A4E-4DD3-99F4-D016B9E1F2A8}"/>
    <dgm:cxn modelId="{75254FCA-6923-C546-B577-9DC54D0B3ACF}" type="presOf" srcId="{66F06DC7-5252-4902-AAD0-5E3C0BEB89FF}" destId="{F399A689-ADED-4D54-BE70-3FD03B41E77E}" srcOrd="0" destOrd="0" presId="urn:microsoft.com/office/officeart/2005/8/layout/hierarchy3"/>
    <dgm:cxn modelId="{50B9CD3F-61F4-E849-B2C1-DB5ED99633AD}" type="presParOf" srcId="{F399A689-ADED-4D54-BE70-3FD03B41E77E}" destId="{B6CC7CAF-2903-475F-ACD9-08D6CE40439C}" srcOrd="0" destOrd="0" presId="urn:microsoft.com/office/officeart/2005/8/layout/hierarchy3"/>
    <dgm:cxn modelId="{5B98B450-8B2F-8444-9633-14B7350C773C}" type="presParOf" srcId="{B6CC7CAF-2903-475F-ACD9-08D6CE40439C}" destId="{C24653F0-C843-451F-99C2-64EDA615DBBA}" srcOrd="0" destOrd="0" presId="urn:microsoft.com/office/officeart/2005/8/layout/hierarchy3"/>
    <dgm:cxn modelId="{73FEDCF0-2E04-244A-BE02-4F474346F124}" type="presParOf" srcId="{C24653F0-C843-451F-99C2-64EDA615DBBA}" destId="{312CACED-9A4D-431D-B3CC-281B47838A1B}" srcOrd="0" destOrd="0" presId="urn:microsoft.com/office/officeart/2005/8/layout/hierarchy3"/>
    <dgm:cxn modelId="{2AC5AB63-F74E-824B-9C18-B1CD0874938A}" type="presParOf" srcId="{C24653F0-C843-451F-99C2-64EDA615DBBA}" destId="{C8954E46-268D-46EA-A600-1383C21B41DA}" srcOrd="1" destOrd="0" presId="urn:microsoft.com/office/officeart/2005/8/layout/hierarchy3"/>
    <dgm:cxn modelId="{B4F3693B-EB10-0549-AAC6-51B747105B10}" type="presParOf" srcId="{B6CC7CAF-2903-475F-ACD9-08D6CE40439C}" destId="{4C876291-A531-45A4-8EA4-EFC0DB10CA33}" srcOrd="1" destOrd="0" presId="urn:microsoft.com/office/officeart/2005/8/layout/hierarchy3"/>
    <dgm:cxn modelId="{EBC3141B-482D-EF46-AA1B-851F12E06C86}" type="presParOf" srcId="{4C876291-A531-45A4-8EA4-EFC0DB10CA33}" destId="{11DB7C71-2081-41CF-B216-3D34023F9462}" srcOrd="0" destOrd="0" presId="urn:microsoft.com/office/officeart/2005/8/layout/hierarchy3"/>
    <dgm:cxn modelId="{83D809A1-BD7C-2F43-A92F-9A56C4A19001}" type="presParOf" srcId="{4C876291-A531-45A4-8EA4-EFC0DB10CA33}" destId="{ED9868D5-311D-4883-A245-34FBFB514FCA}" srcOrd="1" destOrd="0" presId="urn:microsoft.com/office/officeart/2005/8/layout/hierarchy3"/>
    <dgm:cxn modelId="{B24B2849-67C7-AF45-B1CC-1196B90683E7}" type="presParOf" srcId="{4C876291-A531-45A4-8EA4-EFC0DB10CA33}" destId="{420FFFDE-5119-4E0B-8A4B-ED89E5A7185D}" srcOrd="2" destOrd="0" presId="urn:microsoft.com/office/officeart/2005/8/layout/hierarchy3"/>
    <dgm:cxn modelId="{39BA7EFF-DB18-C548-BA8F-9D1183BB19B9}" type="presParOf" srcId="{4C876291-A531-45A4-8EA4-EFC0DB10CA33}" destId="{3AADFA83-8616-4B0D-8303-0C5D4825A2FC}" srcOrd="3" destOrd="0" presId="urn:microsoft.com/office/officeart/2005/8/layout/hierarchy3"/>
    <dgm:cxn modelId="{CABCCAC6-05C4-2E4A-B37B-A48E3023E895}" type="presParOf" srcId="{F399A689-ADED-4D54-BE70-3FD03B41E77E}" destId="{604DAD40-B1B3-4091-91C9-C552869179F0}" srcOrd="1" destOrd="0" presId="urn:microsoft.com/office/officeart/2005/8/layout/hierarchy3"/>
    <dgm:cxn modelId="{DCB8BD04-9BB6-DB45-8029-E5B42F5E4BF2}" type="presParOf" srcId="{604DAD40-B1B3-4091-91C9-C552869179F0}" destId="{376F12C5-8084-4F34-9110-C14327A8D18B}" srcOrd="0" destOrd="0" presId="urn:microsoft.com/office/officeart/2005/8/layout/hierarchy3"/>
    <dgm:cxn modelId="{8B4CEF37-95BD-1C49-9778-F78D1B7122B5}" type="presParOf" srcId="{376F12C5-8084-4F34-9110-C14327A8D18B}" destId="{C310E0BA-D450-4AA7-8A59-2DF9C4C6EAC4}" srcOrd="0" destOrd="0" presId="urn:microsoft.com/office/officeart/2005/8/layout/hierarchy3"/>
    <dgm:cxn modelId="{4FD82EE9-5495-5446-81D3-F2C19954D950}" type="presParOf" srcId="{376F12C5-8084-4F34-9110-C14327A8D18B}" destId="{74B110EE-F2A5-4AB9-B9F8-8B43A813921E}" srcOrd="1" destOrd="0" presId="urn:microsoft.com/office/officeart/2005/8/layout/hierarchy3"/>
    <dgm:cxn modelId="{DF231645-AC2A-9B40-B3BD-0E8C14F2634F}" type="presParOf" srcId="{604DAD40-B1B3-4091-91C9-C552869179F0}" destId="{D842384D-BBDC-4B7F-B887-F05B95441895}" srcOrd="1" destOrd="0" presId="urn:microsoft.com/office/officeart/2005/8/layout/hierarchy3"/>
    <dgm:cxn modelId="{964275DA-D27E-3948-9AE7-CC4EFEE570B0}" type="presParOf" srcId="{D842384D-BBDC-4B7F-B887-F05B95441895}" destId="{EE8550D2-1A2D-482D-B556-298DBFC6D006}" srcOrd="0" destOrd="0" presId="urn:microsoft.com/office/officeart/2005/8/layout/hierarchy3"/>
    <dgm:cxn modelId="{AC93BAA8-FB05-564C-9A51-E5331F8EB68A}" type="presParOf" srcId="{D842384D-BBDC-4B7F-B887-F05B95441895}" destId="{08DBF0E6-FB15-4AF0-9D6B-85AE7BB42167}" srcOrd="1" destOrd="0" presId="urn:microsoft.com/office/officeart/2005/8/layout/hierarchy3"/>
    <dgm:cxn modelId="{A6B5AA45-A8B1-3F48-A05A-F578B1F4E1B2}" type="presParOf" srcId="{D842384D-BBDC-4B7F-B887-F05B95441895}" destId="{D1E88D96-0FE7-4ACB-90ED-F5CEF5F7D19A}" srcOrd="2" destOrd="0" presId="urn:microsoft.com/office/officeart/2005/8/layout/hierarchy3"/>
    <dgm:cxn modelId="{F1F611B3-E59A-FA4D-8DF4-FBF8A291BE4F}" type="presParOf" srcId="{D842384D-BBDC-4B7F-B887-F05B95441895}" destId="{16768D0D-B7E6-4D2C-A5A4-4BF7FEF3BAC2}" srcOrd="3" destOrd="0" presId="urn:microsoft.com/office/officeart/2005/8/layout/hierarchy3"/>
    <dgm:cxn modelId="{99F8364B-1717-1D45-87F2-109834BACA68}" type="presParOf" srcId="{F399A689-ADED-4D54-BE70-3FD03B41E77E}" destId="{3638ED79-FB0F-4ABA-801B-92CE7040C166}" srcOrd="2" destOrd="0" presId="urn:microsoft.com/office/officeart/2005/8/layout/hierarchy3"/>
    <dgm:cxn modelId="{8F7B3E79-72F5-1A4E-A656-2FA7051F1E06}" type="presParOf" srcId="{3638ED79-FB0F-4ABA-801B-92CE7040C166}" destId="{768EE8D7-EB54-483D-9C03-630D97BACDAE}" srcOrd="0" destOrd="0" presId="urn:microsoft.com/office/officeart/2005/8/layout/hierarchy3"/>
    <dgm:cxn modelId="{12E0E3A1-CB46-2348-99D9-5000A066F078}" type="presParOf" srcId="{768EE8D7-EB54-483D-9C03-630D97BACDAE}" destId="{6AEA65A2-8FBA-4A41-A153-79EB3BC62AD7}" srcOrd="0" destOrd="0" presId="urn:microsoft.com/office/officeart/2005/8/layout/hierarchy3"/>
    <dgm:cxn modelId="{44867469-CA9C-B442-9D4A-FD7F82741F11}" type="presParOf" srcId="{768EE8D7-EB54-483D-9C03-630D97BACDAE}" destId="{48E9FEA5-10D5-4239-81FA-08AFD2A961C2}" srcOrd="1" destOrd="0" presId="urn:microsoft.com/office/officeart/2005/8/layout/hierarchy3"/>
    <dgm:cxn modelId="{CF9C9771-C936-F74B-B187-6A032B87A504}" type="presParOf" srcId="{3638ED79-FB0F-4ABA-801B-92CE7040C166}" destId="{7FB03319-A954-431B-A975-8D945F7937F8}" srcOrd="1" destOrd="0" presId="urn:microsoft.com/office/officeart/2005/8/layout/hierarchy3"/>
    <dgm:cxn modelId="{D4D35A88-7102-2749-801F-ED3015972DA6}" type="presParOf" srcId="{7FB03319-A954-431B-A975-8D945F7937F8}" destId="{23CB9AF6-E514-4CEB-A76A-F9677E5ECD80}" srcOrd="0" destOrd="0" presId="urn:microsoft.com/office/officeart/2005/8/layout/hierarchy3"/>
    <dgm:cxn modelId="{2758CF0E-75F2-CC43-9F82-06002FA61A40}" type="presParOf" srcId="{7FB03319-A954-431B-A975-8D945F7937F8}" destId="{DDB33EE9-2A5B-4605-82A5-8893B827FD4E}" srcOrd="1" destOrd="0" presId="urn:microsoft.com/office/officeart/2005/8/layout/hierarchy3"/>
    <dgm:cxn modelId="{6DAC5723-5919-104A-8A9E-6C2695F61EBF}" type="presParOf" srcId="{7FB03319-A954-431B-A975-8D945F7937F8}" destId="{2443ACE6-71A2-48A5-B0C8-F5CBB92EC6B8}" srcOrd="2" destOrd="0" presId="urn:microsoft.com/office/officeart/2005/8/layout/hierarchy3"/>
    <dgm:cxn modelId="{F452AC90-6568-5849-874A-CFCF3B5A2E77}" type="presParOf" srcId="{7FB03319-A954-431B-A975-8D945F7937F8}" destId="{C62D0341-A58E-4895-975C-DCD5ED941050}" srcOrd="3" destOrd="0" presId="urn:microsoft.com/office/officeart/2005/8/layout/hierarchy3"/>
    <dgm:cxn modelId="{A50CE6B0-0E10-324A-9F7C-50006C00A404}" type="presParOf" srcId="{F399A689-ADED-4D54-BE70-3FD03B41E77E}" destId="{0EA910B0-55BE-4BFC-B9E5-5085403C9073}" srcOrd="3" destOrd="0" presId="urn:microsoft.com/office/officeart/2005/8/layout/hierarchy3"/>
    <dgm:cxn modelId="{FECA834F-5125-1745-8FCC-E12BD5F29C36}" type="presParOf" srcId="{0EA910B0-55BE-4BFC-B9E5-5085403C9073}" destId="{16BC248A-E4A6-4325-B937-D21F599C3376}" srcOrd="0" destOrd="0" presId="urn:microsoft.com/office/officeart/2005/8/layout/hierarchy3"/>
    <dgm:cxn modelId="{FB71D140-D1F7-0544-99BC-FDC65BE511A2}" type="presParOf" srcId="{16BC248A-E4A6-4325-B937-D21F599C3376}" destId="{A7A8E12C-8127-4FD2-8076-D1D6DA3B3E33}" srcOrd="0" destOrd="0" presId="urn:microsoft.com/office/officeart/2005/8/layout/hierarchy3"/>
    <dgm:cxn modelId="{2ABC62BD-2FAC-AD42-94F0-5026714573CF}" type="presParOf" srcId="{16BC248A-E4A6-4325-B937-D21F599C3376}" destId="{323CAF4F-9329-4676-9562-1215AD8C4D28}" srcOrd="1" destOrd="0" presId="urn:microsoft.com/office/officeart/2005/8/layout/hierarchy3"/>
    <dgm:cxn modelId="{9A82D508-32D2-2443-B6E7-C39C1513E78F}" type="presParOf" srcId="{0EA910B0-55BE-4BFC-B9E5-5085403C9073}" destId="{F855ACE6-E2FE-4BF9-B2D8-CA81231BA2F1}" srcOrd="1" destOrd="0" presId="urn:microsoft.com/office/officeart/2005/8/layout/hierarchy3"/>
    <dgm:cxn modelId="{8BA8A308-9722-C449-811F-8C09C5CC1887}" type="presParOf" srcId="{F855ACE6-E2FE-4BF9-B2D8-CA81231BA2F1}" destId="{3B76F0E1-3A68-4A70-81ED-09AFDC0C9846}" srcOrd="0" destOrd="0" presId="urn:microsoft.com/office/officeart/2005/8/layout/hierarchy3"/>
    <dgm:cxn modelId="{ACA433E5-D00F-9E45-99DB-59C0CD58CCAF}" type="presParOf" srcId="{F855ACE6-E2FE-4BF9-B2D8-CA81231BA2F1}" destId="{DAFB16E6-5595-44F6-B929-456649944BDF}" srcOrd="1" destOrd="0" presId="urn:microsoft.com/office/officeart/2005/8/layout/hierarchy3"/>
    <dgm:cxn modelId="{A90F65CF-AF74-2748-BE20-D2B7BE3A88E4}" type="presParOf" srcId="{F855ACE6-E2FE-4BF9-B2D8-CA81231BA2F1}" destId="{8932E338-6B9A-41CD-A119-EA19B36DBA53}" srcOrd="2" destOrd="0" presId="urn:microsoft.com/office/officeart/2005/8/layout/hierarchy3"/>
    <dgm:cxn modelId="{143DC4E5-1EBB-7145-98CA-FDB94D3E2B7B}" type="presParOf" srcId="{F855ACE6-E2FE-4BF9-B2D8-CA81231BA2F1}" destId="{D87055B2-AE55-4478-A759-5982171A8B6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77AA3-8234-B14A-A8DA-F7961615BAF0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7128A-DFEA-E542-92AB-552B489D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1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Okay, back</a:t>
            </a:r>
            <a:r>
              <a:rPr lang="en-US" baseline="0" dirty="0" smtClean="0"/>
              <a:t> to the case study:  here’s the newest scan and the scenario.  What’s happening?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8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we think it COULD</a:t>
            </a:r>
            <a:r>
              <a:rPr lang="en-US" baseline="0" dirty="0" smtClean="0"/>
              <a:t> be a stroke or a migraine?  And the person wants </a:t>
            </a:r>
            <a:r>
              <a:rPr lang="en-US" baseline="0" dirty="0" err="1" smtClean="0"/>
              <a:t>tPA</a:t>
            </a:r>
            <a:r>
              <a:rPr lang="en-US" baseline="0" dirty="0" smtClean="0"/>
              <a:t>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Symptoms; I mean</a:t>
            </a:r>
            <a:r>
              <a:rPr lang="en-US" baseline="0" dirty="0" smtClean="0"/>
              <a:t>, how can you miss that??!!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0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Sometimes, when</a:t>
            </a:r>
            <a:r>
              <a:rPr lang="en-US" baseline="0" dirty="0" smtClean="0"/>
              <a:t> you pick a person up, as we say, “they just don’t seem right”</a:t>
            </a:r>
          </a:p>
          <a:p>
            <a:r>
              <a:rPr lang="en-US" baseline="0" dirty="0" smtClean="0"/>
              <a:t>Have him/her swallow.  Check the eyes.  Full strength but they just “</a:t>
            </a:r>
            <a:r>
              <a:rPr lang="en-US" baseline="0" dirty="0" err="1" smtClean="0"/>
              <a:t>aint</a:t>
            </a:r>
            <a:r>
              <a:rPr lang="en-US" baseline="0" dirty="0" smtClean="0"/>
              <a:t> right”</a:t>
            </a:r>
          </a:p>
          <a:p>
            <a:r>
              <a:rPr lang="en-US" baseline="0" dirty="0" smtClean="0"/>
              <a:t>What about a </a:t>
            </a:r>
            <a:r>
              <a:rPr lang="en-US" baseline="0" dirty="0" err="1" smtClean="0"/>
              <a:t>Xarelto</a:t>
            </a:r>
            <a:r>
              <a:rPr lang="en-US" baseline="0" dirty="0" smtClean="0"/>
              <a:t> patient?  Destination guidelines in the state?  Do you have to think about not going to a PSC?  </a:t>
            </a:r>
          </a:p>
          <a:p>
            <a:r>
              <a:rPr lang="en-US" baseline="0" dirty="0" smtClean="0"/>
              <a:t>Race: rapid arterial occlusion evaluation scale</a:t>
            </a:r>
          </a:p>
          <a:p>
            <a:r>
              <a:rPr lang="en-US" dirty="0" smtClean="0"/>
              <a:t>Define Dizziness</a:t>
            </a:r>
          </a:p>
          <a:p>
            <a:pPr lvl="1"/>
            <a:r>
              <a:rPr lang="en-US" dirty="0" smtClean="0"/>
              <a:t>Target questions</a:t>
            </a:r>
          </a:p>
          <a:p>
            <a:pPr lvl="2"/>
            <a:r>
              <a:rPr lang="en-US" dirty="0" smtClean="0"/>
              <a:t>Does the room spin</a:t>
            </a:r>
          </a:p>
          <a:p>
            <a:pPr lvl="2"/>
            <a:r>
              <a:rPr lang="en-US" dirty="0" smtClean="0"/>
              <a:t>Is there an aura or preceding feeling prior to be “dizzy”?</a:t>
            </a:r>
          </a:p>
          <a:p>
            <a:pPr lvl="2"/>
            <a:r>
              <a:rPr lang="en-US" dirty="0" smtClean="0"/>
              <a:t>Is there a dimming of your vision?</a:t>
            </a:r>
          </a:p>
          <a:p>
            <a:pPr lvl="2"/>
            <a:r>
              <a:rPr lang="en-US" dirty="0" smtClean="0"/>
              <a:t>Roaring in your ears?</a:t>
            </a:r>
          </a:p>
          <a:p>
            <a:pPr lvl="2"/>
            <a:r>
              <a:rPr lang="en-US" dirty="0" smtClean="0"/>
              <a:t>Ringing in your ears?</a:t>
            </a:r>
          </a:p>
          <a:p>
            <a:pPr lvl="2"/>
            <a:r>
              <a:rPr lang="en-US" dirty="0" smtClean="0"/>
              <a:t>Balance? (have the patient walk)</a:t>
            </a:r>
          </a:p>
          <a:p>
            <a:pPr lvl="2"/>
            <a:r>
              <a:rPr lang="en-US" dirty="0" smtClean="0"/>
              <a:t>Feel drunk?  Weak? “Woozy?”</a:t>
            </a:r>
          </a:p>
          <a:p>
            <a:pPr lvl="2"/>
            <a:r>
              <a:rPr lang="en-US" dirty="0" smtClean="0"/>
              <a:t>Any new medication changes?</a:t>
            </a:r>
          </a:p>
          <a:p>
            <a:pPr lvl="3"/>
            <a:r>
              <a:rPr lang="en-US" dirty="0" smtClean="0"/>
              <a:t>BP med changes?</a:t>
            </a:r>
          </a:p>
          <a:p>
            <a:pPr lvl="3"/>
            <a:r>
              <a:rPr lang="en-US" dirty="0" smtClean="0"/>
              <a:t>Trips? </a:t>
            </a:r>
          </a:p>
          <a:p>
            <a:pPr lvl="3"/>
            <a:r>
              <a:rPr lang="en-US" dirty="0" smtClean="0"/>
              <a:t>Reasons for dehydration?</a:t>
            </a:r>
          </a:p>
          <a:p>
            <a:pPr lvl="3"/>
            <a:r>
              <a:rPr lang="en-US" dirty="0" smtClean="0"/>
              <a:t>Illness?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1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Anything in this that you suspect</a:t>
            </a:r>
            <a:r>
              <a:rPr lang="en-US" baseline="0" dirty="0" smtClean="0"/>
              <a:t> isn’t always done for this patient?</a:t>
            </a:r>
          </a:p>
          <a:p>
            <a:r>
              <a:rPr lang="en-US" baseline="0" dirty="0" smtClean="0"/>
              <a:t>In the field?</a:t>
            </a:r>
          </a:p>
          <a:p>
            <a:r>
              <a:rPr lang="en-US" baseline="0" dirty="0" smtClean="0"/>
              <a:t>In the ED?</a:t>
            </a:r>
          </a:p>
          <a:p>
            <a:r>
              <a:rPr lang="en-US" baseline="0" dirty="0" smtClean="0"/>
              <a:t>In the hospital?</a:t>
            </a:r>
          </a:p>
          <a:p>
            <a:r>
              <a:rPr lang="en-US" baseline="0" dirty="0" smtClean="0"/>
              <a:t>In the doctor’s office?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9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Okay,</a:t>
            </a:r>
            <a:r>
              <a:rPr lang="en-US" baseline="0" dirty="0" smtClean="0"/>
              <a:t> of these diagnoses, which could have those symptoms?</a:t>
            </a:r>
          </a:p>
          <a:p>
            <a:r>
              <a:rPr lang="en-US" baseline="0" dirty="0" smtClean="0"/>
              <a:t>All Differentials are not the same.  </a:t>
            </a:r>
            <a:r>
              <a:rPr lang="en-US" baseline="0" smtClean="0"/>
              <a:t>Which ones are worse if you miss them?</a:t>
            </a:r>
          </a:p>
          <a:p>
            <a:endParaRPr lang="en-US" baseline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9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risk for stroke?</a:t>
            </a:r>
          </a:p>
          <a:p>
            <a:r>
              <a:rPr lang="en-US" dirty="0" smtClean="0"/>
              <a:t>Could these be from a virus?  Afib? He went to his PCP</a:t>
            </a:r>
          </a:p>
          <a:p>
            <a:r>
              <a:rPr lang="en-US" dirty="0" smtClean="0"/>
              <a:t>PCP sent him to OSH ED</a:t>
            </a:r>
          </a:p>
          <a:p>
            <a:r>
              <a:rPr lang="en-US" dirty="0" smtClean="0"/>
              <a:t>Declines </a:t>
            </a:r>
            <a:r>
              <a:rPr lang="en-US" dirty="0" err="1" smtClean="0"/>
              <a:t>tPA</a:t>
            </a:r>
            <a:endParaRPr lang="en-US" dirty="0" smtClean="0"/>
          </a:p>
          <a:p>
            <a:r>
              <a:rPr lang="en-US" dirty="0" smtClean="0"/>
              <a:t>Neurologist thinks</a:t>
            </a:r>
            <a:r>
              <a:rPr lang="en-US" baseline="0" dirty="0" smtClean="0"/>
              <a:t> the symptoms probably started at 1530</a:t>
            </a:r>
          </a:p>
          <a:p>
            <a:r>
              <a:rPr lang="en-US" baseline="0" dirty="0" smtClean="0"/>
              <a:t>We do a CTA—</a:t>
            </a:r>
          </a:p>
          <a:p>
            <a:endParaRPr lang="en-US" dirty="0" smtClean="0"/>
          </a:p>
          <a:p>
            <a:r>
              <a:rPr lang="en-US" dirty="0" smtClean="0"/>
              <a:t>Presented to OSH with reports of dizziness,</a:t>
            </a:r>
            <a:r>
              <a:rPr lang="en-US" baseline="0" dirty="0" smtClean="0"/>
              <a:t> etc.</a:t>
            </a:r>
          </a:p>
          <a:p>
            <a:r>
              <a:rPr lang="en-US" baseline="0" dirty="0" smtClean="0"/>
              <a:t>Went to his PCP</a:t>
            </a:r>
          </a:p>
          <a:p>
            <a:r>
              <a:rPr lang="en-US" baseline="0" dirty="0" smtClean="0"/>
              <a:t>Sent to OSH</a:t>
            </a:r>
          </a:p>
          <a:p>
            <a:r>
              <a:rPr lang="en-US" baseline="0" dirty="0" smtClean="0"/>
              <a:t>RVR on arrival</a:t>
            </a:r>
          </a:p>
          <a:p>
            <a:r>
              <a:rPr lang="en-US" baseline="0" dirty="0" smtClean="0"/>
              <a:t>Mental status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5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our options</a:t>
            </a:r>
            <a:r>
              <a:rPr lang="en-US" baseline="0" dirty="0" smtClean="0"/>
              <a:t> for treatment?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7128A-DFEA-E542-92AB-552B489D4D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r>
              <a:rPr lang="en-US" baseline="0" dirty="0" smtClean="0"/>
              <a:t> at the ventricles; big or small?  </a:t>
            </a:r>
          </a:p>
          <a:p>
            <a:r>
              <a:rPr lang="en-US" baseline="0" dirty="0" smtClean="0"/>
              <a:t>What about this 4th ventricle?  Blood?  What does that mean?</a:t>
            </a:r>
          </a:p>
          <a:p>
            <a:r>
              <a:rPr lang="en-US" baseline="0" dirty="0" smtClean="0"/>
              <a:t>Now look.</a:t>
            </a:r>
          </a:p>
          <a:p>
            <a:r>
              <a:rPr lang="en-US" baseline="0" dirty="0" smtClean="0"/>
              <a:t>When can we remove it?  What will we do to know?  (Clamp trials, CTs, Monitor ICP)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8A54B-7FF7-4621-B582-654FCEE726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the patient fails the EVD</a:t>
            </a:r>
            <a:r>
              <a:rPr lang="en-US" baseline="0" dirty="0" smtClean="0"/>
              <a:t> clamp trial??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8A54B-7FF7-4621-B582-654FCEE726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5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3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7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7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5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5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AE349-3034-7E41-98BC-0FE23EE34B2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A9322-0BCF-5B42-8323-E21EBC857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6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tif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tiff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tif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2.tiff"/><Relationship Id="rId4" Type="http://schemas.openxmlformats.org/officeDocument/2006/relationships/image" Target="../media/image2.tiff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tif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f"/><Relationship Id="rId5" Type="http://schemas.openxmlformats.org/officeDocument/2006/relationships/hyperlink" Target="mailto:mkearney711@gmail.com" TargetMode="External"/><Relationship Id="rId4" Type="http://schemas.openxmlformats.org/officeDocument/2006/relationships/hyperlink" Target="mailto:Michelle.kearney@sth.or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56/NEJMoa1313600" TargetMode="External"/><Relationship Id="rId3" Type="http://schemas.openxmlformats.org/officeDocument/2006/relationships/hyperlink" Target="http://www.strokeassociation.org/idc/groups/stroke-public/@wcm/@hcm/@sta/documents/downloadable/ucm_477655.pdf" TargetMode="External"/><Relationship Id="rId7" Type="http://schemas.openxmlformats.org/officeDocument/2006/relationships/hyperlink" Target="https://doi.org/10.1161/CIRCOUTCOMES.116.002864" TargetMode="External"/><Relationship Id="rId2" Type="http://schemas.openxmlformats.org/officeDocument/2006/relationships/hyperlink" Target="http://news.heart.org/guidelines-urge-new-approach-to-treating-worst-strok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ursingceu.com/courses/422/index_nceu.html)" TargetMode="External"/><Relationship Id="rId5" Type="http://schemas.openxmlformats.org/officeDocument/2006/relationships/hyperlink" Target="https://doi.org/10.1056/NEJMoa1311376" TargetMode="External"/><Relationship Id="rId4" Type="http://schemas.openxmlformats.org/officeDocument/2006/relationships/hyperlink" Target="http://www.slideshare.net/maekrasniewic/craniotomy" TargetMode="External"/><Relationship Id="rId9" Type="http://schemas.openxmlformats.org/officeDocument/2006/relationships/hyperlink" Target="https://doi.org/10.1016/j.ejim.2014.10.02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326197"/>
            <a:ext cx="9144000" cy="2387600"/>
          </a:xfrm>
        </p:spPr>
        <p:txBody>
          <a:bodyPr/>
          <a:lstStyle/>
          <a:p>
            <a:r>
              <a:rPr lang="en-US" dirty="0" smtClean="0"/>
              <a:t>Complex Strokes and Strokes of Unknown Etiology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88006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Michelle Kearney, MSN, RN, ACNP-BC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3328988" y="517525"/>
            <a:ext cx="81772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152" y="263237"/>
            <a:ext cx="5394960" cy="5120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654" y="2097376"/>
            <a:ext cx="429316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/>
              <a:t>      </a:t>
            </a:r>
            <a:r>
              <a:rPr lang="en-US" sz="2400" u="sng" dirty="0"/>
              <a:t>Cranial Nerve </a:t>
            </a:r>
            <a:r>
              <a:rPr lang="en-US" sz="2400" u="sng" dirty="0" smtClean="0"/>
              <a:t>Exam</a:t>
            </a:r>
            <a:endParaRPr lang="en-US" sz="2400" dirty="0"/>
          </a:p>
          <a:p>
            <a:r>
              <a:rPr lang="en-US" sz="2400" dirty="0" smtClean="0"/>
              <a:t>Pupil </a:t>
            </a:r>
            <a:r>
              <a:rPr lang="en-US" sz="2400" dirty="0"/>
              <a:t>light reflexes</a:t>
            </a:r>
          </a:p>
          <a:p>
            <a:r>
              <a:rPr lang="en-US" sz="2400" dirty="0" smtClean="0"/>
              <a:t>Visual </a:t>
            </a:r>
            <a:r>
              <a:rPr lang="en-US" sz="2400" dirty="0"/>
              <a:t>fields</a:t>
            </a:r>
          </a:p>
          <a:p>
            <a:r>
              <a:rPr lang="en-US" sz="2400" dirty="0" smtClean="0"/>
              <a:t>Facial </a:t>
            </a:r>
            <a:r>
              <a:rPr lang="en-US" sz="2400" dirty="0"/>
              <a:t>symmetry</a:t>
            </a:r>
          </a:p>
          <a:p>
            <a:r>
              <a:rPr lang="en-US" sz="2400" dirty="0" smtClean="0"/>
              <a:t>Voice</a:t>
            </a:r>
            <a:endParaRPr lang="en-US" sz="2400" dirty="0"/>
          </a:p>
          <a:p>
            <a:r>
              <a:rPr lang="en-US" sz="2400" dirty="0" smtClean="0"/>
              <a:t>Tongue </a:t>
            </a:r>
            <a:r>
              <a:rPr lang="en-US" sz="2400" dirty="0"/>
              <a:t>deviation</a:t>
            </a:r>
          </a:p>
          <a:p>
            <a:r>
              <a:rPr lang="en-US" sz="2400" dirty="0" smtClean="0"/>
              <a:t>Sensation</a:t>
            </a:r>
            <a:endParaRPr lang="en-US" sz="2400" dirty="0"/>
          </a:p>
          <a:p>
            <a:r>
              <a:rPr lang="en-US" sz="2400" dirty="0" smtClean="0"/>
              <a:t>Palate </a:t>
            </a:r>
            <a:r>
              <a:rPr lang="en-US" sz="2400" dirty="0"/>
              <a:t>elevation</a:t>
            </a:r>
          </a:p>
          <a:p>
            <a:r>
              <a:rPr lang="en-US" sz="2400" dirty="0" smtClean="0"/>
              <a:t>Gag reflex</a:t>
            </a:r>
          </a:p>
          <a:p>
            <a:r>
              <a:rPr lang="en-US" sz="2400" dirty="0" smtClean="0"/>
              <a:t>Head </a:t>
            </a:r>
            <a:r>
              <a:rPr lang="en-US" sz="2400" dirty="0"/>
              <a:t>turning and shoulder shrug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23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03419" y="355602"/>
            <a:ext cx="8179658" cy="898670"/>
          </a:xfrm>
        </p:spPr>
        <p:txBody>
          <a:bodyPr/>
          <a:lstStyle/>
          <a:p>
            <a:pPr algn="ctr"/>
            <a:r>
              <a:rPr lang="en-US" b="1" dirty="0" smtClean="0"/>
              <a:t>Etiology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94" y="1371601"/>
            <a:ext cx="5288694" cy="706582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Ischemic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182" y="2195512"/>
            <a:ext cx="5950682" cy="4662488"/>
          </a:xfrm>
        </p:spPr>
        <p:txBody>
          <a:bodyPr>
            <a:noAutofit/>
          </a:bodyPr>
          <a:lstStyle/>
          <a:p>
            <a:r>
              <a:rPr lang="en-US" dirty="0" smtClean="0"/>
              <a:t>Vert </a:t>
            </a:r>
            <a:r>
              <a:rPr lang="en-US" dirty="0"/>
              <a:t>dissection</a:t>
            </a:r>
          </a:p>
          <a:p>
            <a:r>
              <a:rPr lang="en-US" dirty="0" smtClean="0"/>
              <a:t>Large </a:t>
            </a:r>
            <a:r>
              <a:rPr lang="en-US" dirty="0"/>
              <a:t>vessel plaques:</a:t>
            </a:r>
          </a:p>
          <a:p>
            <a:pPr lvl="1"/>
            <a:r>
              <a:rPr lang="en-US" dirty="0" smtClean="0"/>
              <a:t>Vertebral origins </a:t>
            </a:r>
            <a:endParaRPr lang="en-US" dirty="0"/>
          </a:p>
          <a:p>
            <a:r>
              <a:rPr lang="en-US" dirty="0" smtClean="0"/>
              <a:t>Dissections where the artery enters the skull</a:t>
            </a:r>
            <a:endParaRPr lang="en-US" dirty="0"/>
          </a:p>
          <a:p>
            <a:r>
              <a:rPr lang="en-US" dirty="0"/>
              <a:t>Small vessel disease</a:t>
            </a:r>
          </a:p>
          <a:p>
            <a:r>
              <a:rPr lang="en-US" dirty="0" smtClean="0"/>
              <a:t>Embolic </a:t>
            </a:r>
            <a:r>
              <a:rPr lang="en-US" dirty="0"/>
              <a:t>infarcts</a:t>
            </a:r>
          </a:p>
          <a:p>
            <a:pPr lvl="1"/>
            <a:r>
              <a:rPr lang="en-US" dirty="0"/>
              <a:t>PFO</a:t>
            </a:r>
            <a:r>
              <a:rPr lang="en-US" dirty="0" smtClean="0"/>
              <a:t>, ASD</a:t>
            </a:r>
          </a:p>
          <a:p>
            <a:pPr lvl="1"/>
            <a:r>
              <a:rPr lang="en-US" dirty="0" smtClean="0"/>
              <a:t>Endocarditis</a:t>
            </a:r>
          </a:p>
          <a:p>
            <a:pPr lvl="1"/>
            <a:r>
              <a:rPr lang="en-US" dirty="0" smtClean="0"/>
              <a:t>Afib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099889" y="1371600"/>
            <a:ext cx="5183188" cy="823912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Hemorrhagic 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099889" y="2195512"/>
            <a:ext cx="6019800" cy="4352925"/>
          </a:xfrm>
        </p:spPr>
        <p:txBody>
          <a:bodyPr/>
          <a:lstStyle/>
          <a:p>
            <a:r>
              <a:rPr lang="en-US" dirty="0" smtClean="0"/>
              <a:t>Basilar Tip aneurysms</a:t>
            </a:r>
          </a:p>
          <a:p>
            <a:r>
              <a:rPr lang="en-US" dirty="0" smtClean="0"/>
              <a:t>HTN</a:t>
            </a:r>
          </a:p>
          <a:p>
            <a:r>
              <a:rPr lang="en-US" dirty="0" smtClean="0"/>
              <a:t>Drug use</a:t>
            </a:r>
          </a:p>
          <a:p>
            <a:r>
              <a:rPr lang="en-US" dirty="0" smtClean="0"/>
              <a:t>Alcohol</a:t>
            </a:r>
          </a:p>
          <a:p>
            <a:r>
              <a:rPr lang="en-US" dirty="0" smtClean="0"/>
              <a:t>Trauma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3275" y="365125"/>
            <a:ext cx="484346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The Stroke Work-up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46893" y="1825624"/>
            <a:ext cx="11306907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CT…</a:t>
            </a:r>
          </a:p>
          <a:p>
            <a:pPr lvl="1"/>
            <a:r>
              <a:rPr lang="en-US" dirty="0" smtClean="0"/>
              <a:t>Do we do it for the ones listed later?  Dizzy—get a CT?</a:t>
            </a:r>
          </a:p>
          <a:p>
            <a:pPr lvl="1"/>
            <a:r>
              <a:rPr lang="en-US" dirty="0" smtClean="0"/>
              <a:t>Bad News: CT has poor resolution in the posterior fossa</a:t>
            </a:r>
          </a:p>
          <a:p>
            <a:pPr lvl="2"/>
            <a:r>
              <a:rPr lang="en-US" dirty="0" smtClean="0"/>
              <a:t>12% false negatives </a:t>
            </a:r>
          </a:p>
          <a:p>
            <a:r>
              <a:rPr lang="en-US" dirty="0" smtClean="0"/>
              <a:t>NIHSS testing</a:t>
            </a:r>
          </a:p>
          <a:p>
            <a:r>
              <a:rPr lang="en-US" dirty="0" smtClean="0"/>
              <a:t>MRI</a:t>
            </a:r>
          </a:p>
          <a:p>
            <a:pPr lvl="1"/>
            <a:r>
              <a:rPr lang="en-US" dirty="0" smtClean="0"/>
              <a:t>Can miss a small posterior fossa stroke but it’s better than CT</a:t>
            </a:r>
          </a:p>
          <a:p>
            <a:r>
              <a:rPr lang="en-US" dirty="0" smtClean="0"/>
              <a:t>CTA/Perfusion</a:t>
            </a:r>
          </a:p>
          <a:p>
            <a:pPr lvl="1"/>
            <a:r>
              <a:rPr lang="en-US" dirty="0" smtClean="0"/>
              <a:t>Many CTA/P will not give you an accurate penumbra in the posterior fossa</a:t>
            </a:r>
          </a:p>
          <a:p>
            <a:pPr lvl="1"/>
            <a:r>
              <a:rPr lang="en-US" dirty="0" smtClean="0"/>
              <a:t>Thrombus?  </a:t>
            </a:r>
          </a:p>
          <a:p>
            <a:pPr lvl="1"/>
            <a:r>
              <a:rPr lang="en-US" dirty="0" smtClean="0"/>
              <a:t>Dissection?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829" y="0"/>
            <a:ext cx="366217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893" y="-1517904"/>
            <a:ext cx="10468707" cy="90919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DDX: A miss=Disaster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537" y="-17406"/>
            <a:ext cx="4446049" cy="173736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289784"/>
              </p:ext>
            </p:extLst>
          </p:nvPr>
        </p:nvGraphicFramePr>
        <p:xfrm>
          <a:off x="0" y="1"/>
          <a:ext cx="12015216" cy="684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893" y="2586037"/>
            <a:ext cx="295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Missed Diagnosis=Disaster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57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6" y="365125"/>
            <a:ext cx="7967133" cy="1325563"/>
          </a:xfrm>
        </p:spPr>
        <p:txBody>
          <a:bodyPr/>
          <a:lstStyle/>
          <a:p>
            <a:r>
              <a:rPr lang="en-US" dirty="0" smtClean="0"/>
              <a:t>If you </a:t>
            </a:r>
            <a:r>
              <a:rPr lang="en-US" smtClean="0"/>
              <a:t>miss 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tpa</a:t>
            </a:r>
            <a:endParaRPr lang="en-US" dirty="0" smtClean="0"/>
          </a:p>
          <a:p>
            <a:r>
              <a:rPr lang="en-US" dirty="0" smtClean="0"/>
              <a:t>No MER</a:t>
            </a:r>
          </a:p>
          <a:p>
            <a:r>
              <a:rPr lang="en-US" dirty="0" smtClean="0"/>
              <a:t>50% of the patients show up inside of the treatment windows</a:t>
            </a:r>
          </a:p>
          <a:p>
            <a:r>
              <a:rPr lang="en-US" dirty="0" smtClean="0"/>
              <a:t>Increased LOS</a:t>
            </a:r>
          </a:p>
          <a:p>
            <a:r>
              <a:rPr lang="en-US" dirty="0" smtClean="0"/>
              <a:t>Stroke Coordinator nightmares (and those nasty letters to providers)</a:t>
            </a:r>
          </a:p>
          <a:p>
            <a:pPr lvl="1"/>
            <a:r>
              <a:rPr lang="en-US" dirty="0" smtClean="0"/>
              <a:t>Missed metrics</a:t>
            </a:r>
          </a:p>
          <a:p>
            <a:r>
              <a:rPr lang="en-US" dirty="0" smtClean="0"/>
              <a:t>Discharge differences</a:t>
            </a:r>
          </a:p>
          <a:p>
            <a:pPr lvl="1"/>
            <a:r>
              <a:rPr lang="en-US" dirty="0" smtClean="0"/>
              <a:t>SNF instead of IPR </a:t>
            </a:r>
            <a:endParaRPr lang="en-US" dirty="0"/>
          </a:p>
          <a:p>
            <a:pPr lvl="1"/>
            <a:r>
              <a:rPr lang="en-US" dirty="0" smtClean="0"/>
              <a:t>Double readmission rates</a:t>
            </a:r>
          </a:p>
          <a:p>
            <a:r>
              <a:rPr lang="en-US" dirty="0" smtClean="0"/>
              <a:t>Increased morbidity and mortality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3" y="1524000"/>
            <a:ext cx="11306907" cy="5333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60 year old male </a:t>
            </a:r>
          </a:p>
          <a:p>
            <a:pPr lvl="1"/>
            <a:r>
              <a:rPr lang="en-US" dirty="0" smtClean="0"/>
              <a:t>Tobacco, alcohol, DM, HTN, chronic Afib on </a:t>
            </a:r>
            <a:r>
              <a:rPr lang="en-US" dirty="0" err="1" smtClean="0"/>
              <a:t>Xarelto</a:t>
            </a:r>
            <a:r>
              <a:rPr lang="en-US" dirty="0" smtClean="0"/>
              <a:t> and a beta blocker for rate control</a:t>
            </a:r>
          </a:p>
          <a:p>
            <a:r>
              <a:rPr lang="en-US" dirty="0" smtClean="0"/>
              <a:t>Symptoms began: 1530</a:t>
            </a:r>
          </a:p>
          <a:p>
            <a:pPr lvl="1"/>
            <a:r>
              <a:rPr lang="en-US" dirty="0" smtClean="0"/>
              <a:t>Headache, Nausea, Vomiting, Dizziness</a:t>
            </a:r>
          </a:p>
          <a:p>
            <a:r>
              <a:rPr lang="en-US" dirty="0" smtClean="0"/>
              <a:t>OSH at 1630</a:t>
            </a:r>
          </a:p>
          <a:p>
            <a:pPr lvl="1"/>
            <a:r>
              <a:rPr lang="en-US" dirty="0" smtClean="0"/>
              <a:t>AF on arrival with RVR—Immediate treatment of his AF, rate control with Cardizem drip</a:t>
            </a:r>
          </a:p>
          <a:p>
            <a:r>
              <a:rPr lang="en-US" dirty="0" smtClean="0"/>
              <a:t>2145-Stopped speaking, Right hemiparesis</a:t>
            </a:r>
          </a:p>
          <a:p>
            <a:pPr lvl="1"/>
            <a:r>
              <a:rPr lang="en-US" dirty="0" smtClean="0"/>
              <a:t>Telemedicine consult-wife declines </a:t>
            </a:r>
            <a:r>
              <a:rPr lang="en-US" dirty="0" err="1" smtClean="0"/>
              <a:t>tPA</a:t>
            </a:r>
            <a:endParaRPr lang="en-US" dirty="0" smtClean="0"/>
          </a:p>
          <a:p>
            <a:r>
              <a:rPr lang="en-US" dirty="0" smtClean="0"/>
              <a:t>2215-Begins posturing “like a seizure”</a:t>
            </a:r>
          </a:p>
          <a:p>
            <a:pPr lvl="1"/>
            <a:r>
              <a:rPr lang="en-US" dirty="0" smtClean="0"/>
              <a:t>No longer protecting airway-intubated</a:t>
            </a:r>
          </a:p>
          <a:p>
            <a:pPr lvl="1"/>
            <a:r>
              <a:rPr lang="en-US" dirty="0" smtClean="0"/>
              <a:t>They call the helicopter</a:t>
            </a:r>
          </a:p>
          <a:p>
            <a:r>
              <a:rPr lang="en-US" dirty="0" smtClean="0"/>
              <a:t>2330-Arrival to the CSC</a:t>
            </a:r>
          </a:p>
          <a:p>
            <a:pPr lvl="1"/>
            <a:r>
              <a:rPr lang="en-US" dirty="0" smtClean="0"/>
              <a:t>Believe symptoms began about 1530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1825625"/>
            <a:ext cx="2540000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8" b="-1868"/>
          <a:stretch/>
        </p:blipFill>
        <p:spPr>
          <a:xfrm>
            <a:off x="4023360" y="203200"/>
            <a:ext cx="3931920" cy="673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17899"/>
            <a:ext cx="4023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CTA on arrival: </a:t>
            </a:r>
          </a:p>
          <a:p>
            <a:r>
              <a:rPr lang="en-US" dirty="0"/>
              <a:t>Right vertebral artery=Occluded</a:t>
            </a:r>
          </a:p>
          <a:p>
            <a:r>
              <a:rPr lang="en-US" dirty="0"/>
              <a:t>Basilar artery=proximal 2/3 occluded</a:t>
            </a:r>
          </a:p>
          <a:p>
            <a:r>
              <a:rPr lang="en-US" dirty="0"/>
              <a:t>Early ischemia in the right cerebellar hemisphere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6500" y="2517899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initial 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894" y="1681163"/>
            <a:ext cx="5950682" cy="823912"/>
          </a:xfrm>
        </p:spPr>
        <p:txBody>
          <a:bodyPr anchor="t">
            <a:normAutofit lnSpcReduction="10000"/>
          </a:bodyPr>
          <a:lstStyle/>
          <a:p>
            <a:r>
              <a:rPr lang="en-US" dirty="0" smtClean="0"/>
              <a:t>Day 1</a:t>
            </a:r>
          </a:p>
          <a:p>
            <a:r>
              <a:rPr lang="en-US" dirty="0" smtClean="0"/>
              <a:t>No neuro responses NIHSS 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894" y="2505074"/>
            <a:ext cx="5950682" cy="43529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Neurology</a:t>
            </a:r>
          </a:p>
          <a:p>
            <a:pPr lvl="1"/>
            <a:r>
              <a:rPr lang="en-US" dirty="0"/>
              <a:t>OOW for </a:t>
            </a:r>
            <a:r>
              <a:rPr lang="en-US" dirty="0" err="1"/>
              <a:t>tpa</a:t>
            </a:r>
            <a:r>
              <a:rPr lang="en-US" dirty="0"/>
              <a:t> due to likely onset of </a:t>
            </a:r>
            <a:r>
              <a:rPr lang="en-US" dirty="0" smtClean="0"/>
              <a:t>symptoms (possibly started at 1530)</a:t>
            </a:r>
          </a:p>
          <a:p>
            <a:pPr lvl="1"/>
            <a:r>
              <a:rPr lang="en-US" dirty="0" smtClean="0"/>
              <a:t>Wife declined </a:t>
            </a:r>
            <a:r>
              <a:rPr lang="en-US" dirty="0" err="1" smtClean="0"/>
              <a:t>tPA</a:t>
            </a:r>
            <a:r>
              <a:rPr lang="en-US" dirty="0" smtClean="0"/>
              <a:t> anyway</a:t>
            </a:r>
            <a:endParaRPr lang="en-US" dirty="0"/>
          </a:p>
          <a:p>
            <a:r>
              <a:rPr lang="en-US" dirty="0"/>
              <a:t>STAT Neurosurgical Consult</a:t>
            </a:r>
          </a:p>
          <a:p>
            <a:pPr lvl="1"/>
            <a:r>
              <a:rPr lang="en-US" dirty="0"/>
              <a:t>Mechanical Thrombectomy-not </a:t>
            </a:r>
            <a:r>
              <a:rPr lang="en-US" dirty="0" smtClean="0"/>
              <a:t>done</a:t>
            </a:r>
          </a:p>
          <a:p>
            <a:pPr lvl="2"/>
            <a:r>
              <a:rPr lang="en-US" dirty="0" smtClean="0"/>
              <a:t>Cited risk of hemorrhage and death in cerebellum with established stroke</a:t>
            </a:r>
            <a:endParaRPr lang="en-US" dirty="0"/>
          </a:p>
          <a:p>
            <a:pPr lvl="1"/>
            <a:r>
              <a:rPr lang="en-US" dirty="0"/>
              <a:t>Cerebellar </a:t>
            </a:r>
            <a:r>
              <a:rPr lang="en-US" dirty="0" smtClean="0"/>
              <a:t>hemorrhage risk</a:t>
            </a:r>
            <a:endParaRPr lang="en-US" dirty="0"/>
          </a:p>
          <a:p>
            <a:r>
              <a:rPr lang="en-US" dirty="0"/>
              <a:t>Management:</a:t>
            </a:r>
          </a:p>
          <a:p>
            <a:pPr lvl="1"/>
            <a:r>
              <a:rPr lang="en-US" dirty="0"/>
              <a:t>Heparin drip</a:t>
            </a:r>
          </a:p>
          <a:p>
            <a:pPr lvl="1"/>
            <a:r>
              <a:rPr lang="en-US" dirty="0"/>
              <a:t>Avoid hypotension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 lnSpcReduction="10000"/>
          </a:bodyPr>
          <a:lstStyle/>
          <a:p>
            <a:r>
              <a:rPr lang="en-US" dirty="0" smtClean="0"/>
              <a:t>Day 3</a:t>
            </a:r>
          </a:p>
          <a:p>
            <a:r>
              <a:rPr lang="en-US" dirty="0" smtClean="0"/>
              <a:t>Blinks to responses, No motor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Continued treatments</a:t>
            </a:r>
          </a:p>
          <a:p>
            <a:r>
              <a:rPr lang="en-US" dirty="0" err="1" smtClean="0"/>
              <a:t>Craniectomy</a:t>
            </a:r>
            <a:r>
              <a:rPr lang="en-US" dirty="0" smtClean="0"/>
              <a:t> watch</a:t>
            </a:r>
          </a:p>
          <a:p>
            <a:r>
              <a:rPr lang="en-US" dirty="0" smtClean="0"/>
              <a:t>Palliative Care Consults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1825625"/>
            <a:ext cx="2540000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17899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Assessment:</a:t>
            </a:r>
          </a:p>
          <a:p>
            <a:r>
              <a:rPr lang="en-US" dirty="0" smtClean="0"/>
              <a:t>All reflexes gone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6500" y="2517899"/>
            <a:ext cx="222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repeat MRI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00" y="0"/>
            <a:ext cx="469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400" y="365125"/>
            <a:ext cx="4686300" cy="1325563"/>
          </a:xfrm>
        </p:spPr>
        <p:txBody>
          <a:bodyPr/>
          <a:lstStyle/>
          <a:p>
            <a:r>
              <a:rPr lang="en-US" dirty="0" smtClean="0"/>
              <a:t>So, it went too far…  </a:t>
            </a:r>
            <a:endParaRPr lang="en-US" dirty="0"/>
          </a:p>
        </p:txBody>
      </p:sp>
      <p:graphicFrame>
        <p:nvGraphicFramePr>
          <p:cNvPr id="10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011959"/>
              </p:ext>
            </p:extLst>
          </p:nvPr>
        </p:nvGraphicFramePr>
        <p:xfrm>
          <a:off x="165100" y="1924843"/>
          <a:ext cx="11188700" cy="4252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7008813" y="2505075"/>
            <a:ext cx="5183187" cy="368458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98" t="-5556"/>
          <a:stretch/>
        </p:blipFill>
        <p:spPr>
          <a:xfrm>
            <a:off x="10048019" y="96044"/>
            <a:ext cx="144379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266" y="365125"/>
            <a:ext cx="7357533" cy="1325563"/>
          </a:xfrm>
        </p:spPr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financial disclosures </a:t>
            </a:r>
          </a:p>
          <a:p>
            <a:endParaRPr lang="en-US" dirty="0"/>
          </a:p>
          <a:p>
            <a:r>
              <a:rPr lang="en-US" dirty="0" smtClean="0"/>
              <a:t>Sub-Investigator </a:t>
            </a:r>
          </a:p>
          <a:p>
            <a:pPr lvl="1"/>
            <a:r>
              <a:rPr lang="en-US" dirty="0" smtClean="0"/>
              <a:t>Stroke AF trial</a:t>
            </a:r>
          </a:p>
          <a:p>
            <a:pPr lvl="1"/>
            <a:r>
              <a:rPr lang="en-US" dirty="0" smtClean="0"/>
              <a:t>RESPECT-ESUS trial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06" y="1"/>
            <a:ext cx="3635221" cy="9405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Neurosurgical Treatments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3" y="1404649"/>
            <a:ext cx="383628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61"/>
          <a:stretch/>
        </p:blipFill>
        <p:spPr bwMode="auto">
          <a:xfrm>
            <a:off x="3462912" y="2190726"/>
            <a:ext cx="4389120" cy="461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137" y="5789036"/>
            <a:ext cx="275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Large ischemic area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732742" y="1993040"/>
            <a:ext cx="20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Craniectomy</a:t>
            </a:r>
            <a:endParaRPr lang="en-US" sz="28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772" y="112974"/>
            <a:ext cx="4389120" cy="351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52033" y="3998048"/>
            <a:ext cx="3924332" cy="7078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Named by the bone plate/area removed</a:t>
            </a:r>
          </a:p>
        </p:txBody>
      </p:sp>
    </p:spTree>
    <p:extLst>
      <p:ext uri="{BB962C8B-B14F-4D97-AF65-F5344CB8AC3E}">
        <p14:creationId xmlns:p14="http://schemas.microsoft.com/office/powerpoint/2010/main" val="8696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06" y="1"/>
            <a:ext cx="8352694" cy="1080654"/>
          </a:xfrm>
        </p:spPr>
        <p:txBody>
          <a:bodyPr/>
          <a:lstStyle/>
          <a:p>
            <a:r>
              <a:rPr lang="en-US" dirty="0" smtClean="0"/>
              <a:t>Hematoma evacuation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8919" y="1080655"/>
            <a:ext cx="367084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93" y="1671957"/>
            <a:ext cx="39567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-Hemorrhage 3-4cm</a:t>
            </a:r>
          </a:p>
          <a:p>
            <a:r>
              <a:rPr lang="en-US" sz="3000" dirty="0" smtClean="0"/>
              <a:t>-Brainstem compression</a:t>
            </a:r>
          </a:p>
          <a:p>
            <a:r>
              <a:rPr lang="en-US" sz="3000" dirty="0" smtClean="0"/>
              <a:t>-Posterior fossa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4538961" y="2241344"/>
            <a:ext cx="33731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Craniotomy</a:t>
            </a:r>
          </a:p>
          <a:p>
            <a:pPr lvl="1"/>
            <a:r>
              <a:rPr lang="en-US" sz="2800" dirty="0"/>
              <a:t>Clot is evacuated</a:t>
            </a:r>
          </a:p>
          <a:p>
            <a:pPr lvl="1"/>
            <a:r>
              <a:rPr lang="en-US" sz="2800" dirty="0"/>
              <a:t>Bone flap replaced</a:t>
            </a:r>
          </a:p>
          <a:p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70073" y="2241344"/>
            <a:ext cx="1618846" cy="294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34" y="3353166"/>
            <a:ext cx="3361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Endoscopic aspiration</a:t>
            </a:r>
            <a:endParaRPr lang="en-US" sz="280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0" t="-6338"/>
          <a:stretch/>
        </p:blipFill>
        <p:spPr bwMode="auto">
          <a:xfrm>
            <a:off x="3277975" y="2651760"/>
            <a:ext cx="182880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893" y="6031914"/>
            <a:ext cx="29542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50" b="1" dirty="0">
                <a:latin typeface="Arial" charset="0"/>
              </a:rPr>
              <a:t>David </a:t>
            </a:r>
            <a:r>
              <a:rPr lang="en-GB" altLang="en-US" sz="1050" b="1" dirty="0" err="1">
                <a:latin typeface="Arial" charset="0"/>
              </a:rPr>
              <a:t>Fiorella</a:t>
            </a:r>
            <a:r>
              <a:rPr lang="en-GB" altLang="en-US" sz="1050" b="1" dirty="0">
                <a:latin typeface="Arial" charset="0"/>
              </a:rPr>
              <a:t> et al. J </a:t>
            </a:r>
            <a:r>
              <a:rPr lang="en-GB" altLang="en-US" sz="1050" b="1" dirty="0" err="1">
                <a:latin typeface="Arial" charset="0"/>
              </a:rPr>
              <a:t>NeuroIntervent</a:t>
            </a:r>
            <a:r>
              <a:rPr lang="en-GB" altLang="en-US" sz="1050" b="1" dirty="0">
                <a:latin typeface="Arial" charset="0"/>
              </a:rPr>
              <a:t> </a:t>
            </a:r>
            <a:r>
              <a:rPr lang="en-GB" altLang="en-US" sz="1050" b="1" dirty="0" err="1">
                <a:latin typeface="Arial" charset="0"/>
              </a:rPr>
              <a:t>Surg</a:t>
            </a:r>
            <a:r>
              <a:rPr lang="en-GB" altLang="en-US" sz="1050" b="1" dirty="0">
                <a:latin typeface="Arial" charset="0"/>
              </a:rPr>
              <a:t> doi:10.1136/neurintsurg-2014-011293</a:t>
            </a:r>
          </a:p>
        </p:txBody>
      </p:sp>
    </p:spTree>
    <p:extLst>
      <p:ext uri="{BB962C8B-B14F-4D97-AF65-F5344CB8AC3E}">
        <p14:creationId xmlns:p14="http://schemas.microsoft.com/office/powerpoint/2010/main" val="11557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0" y="365125"/>
            <a:ext cx="8509000" cy="1325563"/>
          </a:xfrm>
        </p:spPr>
        <p:txBody>
          <a:bodyPr/>
          <a:lstStyle/>
          <a:p>
            <a:r>
              <a:rPr lang="en-US" smtClean="0"/>
              <a:t>External (intra)ventricular drain (EVD)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518" y="1825625"/>
            <a:ext cx="38169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365125"/>
            <a:ext cx="7696200" cy="1069751"/>
          </a:xfrm>
        </p:spPr>
        <p:txBody>
          <a:bodyPr/>
          <a:lstStyle/>
          <a:p>
            <a:pPr algn="ctr"/>
            <a:r>
              <a:rPr lang="en-US" smtClean="0"/>
              <a:t>Hydrocephalus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681528"/>
            <a:ext cx="3474720" cy="411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4298" y="2115065"/>
            <a:ext cx="3113903" cy="40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524000"/>
            <a:ext cx="3017520" cy="417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3434"/>
            <a:ext cx="11998036" cy="53645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1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108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262183" y="152401"/>
            <a:ext cx="7161977" cy="1219199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mtClean="0"/>
              <a:t>Ventriculoperitoneal</a:t>
            </a:r>
            <a:r>
              <a:rPr lang="en-US" altLang="en-US" dirty="0" smtClean="0"/>
              <a:t> Shunt</a:t>
            </a:r>
          </a:p>
        </p:txBody>
      </p:sp>
      <p:pic>
        <p:nvPicPr>
          <p:cNvPr id="58371" name="Content Placeholder 4" descr="VP_Shunt_Final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2286001"/>
            <a:ext cx="2817340" cy="4514249"/>
          </a:xfrm>
          <a:prstGeom prst="rect">
            <a:avLst/>
          </a:prstGeom>
        </p:spPr>
      </p:pic>
      <p:pic>
        <p:nvPicPr>
          <p:cNvPr id="58372" name="Content Placeholder 5" descr="VP_Shunt_Final_lateral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2590801"/>
            <a:ext cx="1812324" cy="419548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4023360" cy="315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012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532" y="365125"/>
            <a:ext cx="8187267" cy="1325563"/>
          </a:xfrm>
        </p:spPr>
        <p:txBody>
          <a:bodyPr/>
          <a:lstStyle/>
          <a:p>
            <a:r>
              <a:rPr lang="en-US" dirty="0" smtClean="0"/>
              <a:t>What if it isn’t </a:t>
            </a:r>
            <a:r>
              <a:rPr lang="en-US" smtClean="0"/>
              <a:t>a stroke……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if it turns out to be just dizziness? Or another mimic</a:t>
            </a:r>
          </a:p>
          <a:p>
            <a:r>
              <a:rPr lang="en-US" dirty="0" smtClean="0"/>
              <a:t>Neurology 2010 study </a:t>
            </a:r>
            <a:r>
              <a:rPr lang="en-US" sz="1800" dirty="0" smtClean="0"/>
              <a:t>(</a:t>
            </a:r>
            <a:r>
              <a:rPr lang="en-US" sz="1800" dirty="0" err="1" smtClean="0"/>
              <a:t>Chernyshev</a:t>
            </a:r>
            <a:r>
              <a:rPr lang="en-US" sz="1800" dirty="0" smtClean="0"/>
              <a:t>, et al., 2010):</a:t>
            </a:r>
          </a:p>
          <a:p>
            <a:r>
              <a:rPr lang="en-US" dirty="0" smtClean="0"/>
              <a:t>512 patients received </a:t>
            </a:r>
            <a:r>
              <a:rPr lang="en-US" dirty="0" err="1" smtClean="0"/>
              <a:t>tPA</a:t>
            </a:r>
            <a:endParaRPr lang="en-US" dirty="0" smtClean="0"/>
          </a:p>
          <a:p>
            <a:pPr lvl="1"/>
            <a:r>
              <a:rPr lang="en-US" dirty="0" smtClean="0"/>
              <a:t>On f/u imaging, 21% did not show an infarct</a:t>
            </a:r>
          </a:p>
          <a:p>
            <a:pPr lvl="1"/>
            <a:r>
              <a:rPr lang="en-US" dirty="0" smtClean="0"/>
              <a:t>Median NIHSS 7 on admit, 0 at discharge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sICH</a:t>
            </a:r>
            <a:endParaRPr lang="en-US" dirty="0" smtClean="0"/>
          </a:p>
          <a:p>
            <a:pPr lvl="1"/>
            <a:r>
              <a:rPr lang="en-US" dirty="0" smtClean="0"/>
              <a:t>Independent at discharge (median LOS 3 days)</a:t>
            </a:r>
          </a:p>
          <a:p>
            <a:r>
              <a:rPr lang="en-US" dirty="0" smtClean="0"/>
              <a:t>Most frequent mimics:</a:t>
            </a:r>
          </a:p>
          <a:p>
            <a:pPr lvl="1"/>
            <a:r>
              <a:rPr lang="en-US" dirty="0" smtClean="0"/>
              <a:t>Seizure, conversion, migraine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5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Cryptogenic Stroke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900" y="365125"/>
            <a:ext cx="7327900" cy="1325563"/>
          </a:xfrm>
        </p:spPr>
        <p:txBody>
          <a:bodyPr/>
          <a:lstStyle/>
          <a:p>
            <a:pPr algn="ctr"/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3" y="1498600"/>
            <a:ext cx="11306907" cy="5359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57 year old man (CAD, stents, H/O TURP 2006, recent hematuria</a:t>
            </a:r>
          </a:p>
          <a:p>
            <a:r>
              <a:rPr lang="en-US" dirty="0" smtClean="0"/>
              <a:t>On ASA and Plavix</a:t>
            </a:r>
          </a:p>
          <a:p>
            <a:r>
              <a:rPr lang="en-US" dirty="0" smtClean="0"/>
              <a:t>Confused while driving for 2 hours AND 2 weeks of “wavy or glittery vision”</a:t>
            </a:r>
            <a:endParaRPr lang="en-US" dirty="0"/>
          </a:p>
          <a:p>
            <a:r>
              <a:rPr lang="en-US" dirty="0" smtClean="0"/>
              <a:t>HTN meds recently increased–</a:t>
            </a:r>
            <a:r>
              <a:rPr lang="en-US" dirty="0"/>
              <a:t>      </a:t>
            </a:r>
            <a:endParaRPr lang="en-US" dirty="0" smtClean="0"/>
          </a:p>
          <a:p>
            <a:r>
              <a:rPr lang="en-US" dirty="0" smtClean="0"/>
              <a:t>Arrives at 1430</a:t>
            </a:r>
          </a:p>
          <a:p>
            <a:pPr lvl="1"/>
            <a:r>
              <a:rPr lang="en-US" dirty="0" smtClean="0"/>
              <a:t>CT negative</a:t>
            </a:r>
          </a:p>
          <a:p>
            <a:pPr lvl="1"/>
            <a:r>
              <a:rPr lang="en-US" dirty="0" smtClean="0"/>
              <a:t>Symptoms improved, NIHSS 0</a:t>
            </a:r>
          </a:p>
          <a:p>
            <a:pPr lvl="1"/>
            <a:r>
              <a:rPr lang="en-US" dirty="0" smtClean="0"/>
              <a:t>BP 190/110</a:t>
            </a:r>
          </a:p>
          <a:p>
            <a:r>
              <a:rPr lang="en-US" dirty="0" smtClean="0"/>
              <a:t>DDX:</a:t>
            </a:r>
          </a:p>
          <a:p>
            <a:pPr lvl="1"/>
            <a:r>
              <a:rPr lang="en-US" dirty="0" smtClean="0"/>
              <a:t>TGA </a:t>
            </a:r>
          </a:p>
          <a:p>
            <a:pPr lvl="1"/>
            <a:r>
              <a:rPr lang="en-US" dirty="0" smtClean="0"/>
              <a:t>HTN Encephalopathy</a:t>
            </a:r>
          </a:p>
          <a:p>
            <a:pPr lvl="1"/>
            <a:r>
              <a:rPr lang="en-US" dirty="0" smtClean="0"/>
              <a:t>TIA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125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3" y="2052955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18" r="-20332"/>
          <a:stretch/>
        </p:blipFill>
        <p:spPr>
          <a:xfrm>
            <a:off x="5699760" y="0"/>
            <a:ext cx="44805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6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706" y="365125"/>
            <a:ext cx="8251094" cy="1325563"/>
          </a:xfrm>
        </p:spPr>
        <p:txBody>
          <a:bodyPr/>
          <a:lstStyle/>
          <a:p>
            <a:pPr algn="ctr"/>
            <a:r>
              <a:rPr lang="en-US" dirty="0" smtClean="0"/>
              <a:t>The Work-up (Hint: it’s the same as for any stroke)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88900" y="1825625"/>
            <a:ext cx="56642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Imaging</a:t>
            </a:r>
          </a:p>
          <a:p>
            <a:pPr lvl="1"/>
            <a:r>
              <a:rPr lang="en-US" dirty="0" smtClean="0"/>
              <a:t>CT</a:t>
            </a:r>
          </a:p>
          <a:p>
            <a:pPr lvl="1"/>
            <a:r>
              <a:rPr lang="en-US" dirty="0" smtClean="0"/>
              <a:t>MRI</a:t>
            </a:r>
          </a:p>
          <a:p>
            <a:pPr lvl="1"/>
            <a:r>
              <a:rPr lang="en-US" dirty="0" smtClean="0"/>
              <a:t>CUS</a:t>
            </a:r>
          </a:p>
          <a:p>
            <a:pPr lvl="1"/>
            <a:r>
              <a:rPr lang="en-US" dirty="0" smtClean="0"/>
              <a:t>CTA/MRA (Always done on a TIA??)</a:t>
            </a:r>
          </a:p>
          <a:p>
            <a:r>
              <a:rPr lang="en-US" dirty="0" smtClean="0"/>
              <a:t>Cardiac Evaluation</a:t>
            </a:r>
          </a:p>
          <a:p>
            <a:pPr lvl="1"/>
            <a:r>
              <a:rPr lang="en-US" dirty="0" smtClean="0"/>
              <a:t>TTE or TEE</a:t>
            </a:r>
          </a:p>
          <a:p>
            <a:pPr lvl="2"/>
            <a:r>
              <a:rPr lang="en-US" dirty="0" smtClean="0"/>
              <a:t>Age dependent</a:t>
            </a:r>
          </a:p>
          <a:p>
            <a:pPr lvl="2"/>
            <a:r>
              <a:rPr lang="en-US" dirty="0" smtClean="0"/>
              <a:t>Suspicion for embolic events high/low</a:t>
            </a:r>
          </a:p>
          <a:p>
            <a:pPr lvl="1"/>
            <a:r>
              <a:rPr lang="en-US" dirty="0" smtClean="0"/>
              <a:t>Telemetry</a:t>
            </a:r>
          </a:p>
          <a:p>
            <a:r>
              <a:rPr lang="en-US" dirty="0" smtClean="0"/>
              <a:t>NIHSS</a:t>
            </a:r>
          </a:p>
          <a:p>
            <a:r>
              <a:rPr lang="en-US" dirty="0" smtClean="0"/>
              <a:t>Neuro Checks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676900" y="1690688"/>
            <a:ext cx="62230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CTA</a:t>
            </a:r>
          </a:p>
          <a:p>
            <a:pPr lvl="1"/>
            <a:r>
              <a:rPr lang="en-US" dirty="0" smtClean="0"/>
              <a:t>Distal left </a:t>
            </a:r>
            <a:r>
              <a:rPr lang="en-US" dirty="0"/>
              <a:t>vertebral artery 80+% stenosis</a:t>
            </a:r>
          </a:p>
          <a:p>
            <a:pPr lvl="1"/>
            <a:r>
              <a:rPr lang="en-US" dirty="0" smtClean="0"/>
              <a:t>50</a:t>
            </a:r>
            <a:r>
              <a:rPr lang="en-US" dirty="0"/>
              <a:t>% stenosis of right vertebral </a:t>
            </a:r>
            <a:r>
              <a:rPr lang="en-US" dirty="0" smtClean="0"/>
              <a:t>artery</a:t>
            </a:r>
          </a:p>
          <a:p>
            <a:pPr lvl="1"/>
            <a:r>
              <a:rPr lang="en-US" dirty="0" smtClean="0"/>
              <a:t>50</a:t>
            </a:r>
            <a:r>
              <a:rPr lang="en-US" dirty="0"/>
              <a:t>% or less of carotids</a:t>
            </a:r>
          </a:p>
          <a:p>
            <a:r>
              <a:rPr lang="en-US" dirty="0" smtClean="0"/>
              <a:t>MRI</a:t>
            </a:r>
          </a:p>
          <a:p>
            <a:pPr lvl="1"/>
            <a:r>
              <a:rPr lang="en-US" dirty="0" smtClean="0"/>
              <a:t>Multiple &amp; Diffuse </a:t>
            </a:r>
            <a:r>
              <a:rPr lang="en-US" dirty="0"/>
              <a:t>tiny acute </a:t>
            </a:r>
            <a:r>
              <a:rPr lang="en-US" dirty="0" smtClean="0"/>
              <a:t>ischemic </a:t>
            </a:r>
            <a:r>
              <a:rPr lang="en-US" dirty="0"/>
              <a:t>strokes in the posterior circulation </a:t>
            </a:r>
          </a:p>
          <a:p>
            <a:pPr lvl="1"/>
            <a:r>
              <a:rPr lang="en-US" dirty="0" smtClean="0"/>
              <a:t>One </a:t>
            </a:r>
            <a:r>
              <a:rPr lang="en-US" dirty="0"/>
              <a:t>cortical stroke  supplied by the RMCA</a:t>
            </a:r>
            <a:endParaRPr lang="en-US" dirty="0" smtClean="0"/>
          </a:p>
          <a:p>
            <a:r>
              <a:rPr lang="en-US" dirty="0" smtClean="0"/>
              <a:t>TEE</a:t>
            </a:r>
          </a:p>
          <a:p>
            <a:pPr lvl="1"/>
            <a:r>
              <a:rPr lang="en-US" dirty="0" smtClean="0"/>
              <a:t>LV </a:t>
            </a:r>
            <a:r>
              <a:rPr lang="en-US" dirty="0"/>
              <a:t>normal with </a:t>
            </a:r>
            <a:r>
              <a:rPr lang="en-US" dirty="0" smtClean="0"/>
              <a:t>EF </a:t>
            </a:r>
            <a:r>
              <a:rPr lang="en-US" dirty="0"/>
              <a:t>64%</a:t>
            </a:r>
          </a:p>
          <a:p>
            <a:pPr lvl="1"/>
            <a:r>
              <a:rPr lang="en-US" dirty="0" smtClean="0"/>
              <a:t>All chambers normal</a:t>
            </a:r>
            <a:endParaRPr lang="en-US" dirty="0"/>
          </a:p>
          <a:p>
            <a:pPr lvl="1"/>
            <a:r>
              <a:rPr lang="en-US" dirty="0" smtClean="0"/>
              <a:t>No </a:t>
            </a:r>
            <a:r>
              <a:rPr lang="en-US" dirty="0"/>
              <a:t>ASD or </a:t>
            </a:r>
            <a:r>
              <a:rPr lang="en-US" dirty="0" smtClean="0"/>
              <a:t>PFO or Thrombus</a:t>
            </a:r>
          </a:p>
          <a:p>
            <a:pPr lvl="1"/>
            <a:r>
              <a:rPr lang="en-US" dirty="0" smtClean="0"/>
              <a:t>Mild </a:t>
            </a:r>
            <a:r>
              <a:rPr lang="en-US" dirty="0" err="1"/>
              <a:t>athero</a:t>
            </a:r>
            <a:r>
              <a:rPr lang="en-US" dirty="0"/>
              <a:t> of descending aorta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0" y="500062"/>
            <a:ext cx="8051800" cy="1325563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Identifying the signs and symptoms of a posterior circulation stroke</a:t>
            </a:r>
          </a:p>
          <a:p>
            <a:r>
              <a:rPr lang="en-US" dirty="0" smtClean="0"/>
              <a:t>Discuss the best work-up for hard-to-diagnose strokes</a:t>
            </a:r>
          </a:p>
          <a:p>
            <a:r>
              <a:rPr lang="en-US" dirty="0" smtClean="0"/>
              <a:t>Discuss treatments for posterior circulation strokes</a:t>
            </a:r>
          </a:p>
          <a:p>
            <a:r>
              <a:rPr lang="en-US" dirty="0" smtClean="0"/>
              <a:t>Discuss the interventions for cryptogenic stroke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2" y="1"/>
            <a:ext cx="8720668" cy="1244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Cryptogenic: Embolic with no real </a:t>
            </a:r>
            <a:r>
              <a:rPr lang="en-US" smtClean="0"/>
              <a:t>source identified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3" y="1825624"/>
            <a:ext cx="11306907" cy="4943475"/>
          </a:xfrm>
        </p:spPr>
        <p:txBody>
          <a:bodyPr>
            <a:normAutofit/>
          </a:bodyPr>
          <a:lstStyle/>
          <a:p>
            <a:r>
              <a:rPr lang="en-US" dirty="0" smtClean="0"/>
              <a:t>Maximal Medical Management</a:t>
            </a:r>
          </a:p>
          <a:p>
            <a:r>
              <a:rPr lang="en-US" dirty="0" smtClean="0"/>
              <a:t>Dual </a:t>
            </a:r>
            <a:r>
              <a:rPr lang="en-US" dirty="0" err="1" smtClean="0"/>
              <a:t>antiplatelets</a:t>
            </a:r>
            <a:endParaRPr lang="en-US" dirty="0" smtClean="0"/>
          </a:p>
          <a:p>
            <a:pPr lvl="1"/>
            <a:r>
              <a:rPr lang="en-US" dirty="0" smtClean="0"/>
              <a:t>Failed this already</a:t>
            </a:r>
          </a:p>
          <a:p>
            <a:pPr lvl="1"/>
            <a:r>
              <a:rPr lang="en-US" dirty="0" smtClean="0"/>
              <a:t>Placed him on Aggrenox and ASA</a:t>
            </a:r>
          </a:p>
          <a:p>
            <a:r>
              <a:rPr lang="en-US" dirty="0" smtClean="0"/>
              <a:t>High dose atorvastatin</a:t>
            </a:r>
          </a:p>
          <a:p>
            <a:r>
              <a:rPr lang="en-US" dirty="0" smtClean="0"/>
              <a:t>Endovascular angioplasty of vertebral artery?</a:t>
            </a:r>
          </a:p>
          <a:p>
            <a:pPr lvl="1"/>
            <a:r>
              <a:rPr lang="en-US" dirty="0" smtClean="0"/>
              <a:t>Only if fails medical management</a:t>
            </a:r>
          </a:p>
          <a:p>
            <a:pPr lvl="2"/>
            <a:r>
              <a:rPr lang="en-US" dirty="0" smtClean="0"/>
              <a:t>Vertebral artery angioplasty/stenting would be an option</a:t>
            </a:r>
          </a:p>
          <a:p>
            <a:r>
              <a:rPr lang="en-US" dirty="0" smtClean="0"/>
              <a:t>Prolonged ECG monitoring</a:t>
            </a:r>
          </a:p>
          <a:p>
            <a:pPr lvl="1"/>
            <a:r>
              <a:rPr lang="en-US" dirty="0" smtClean="0"/>
              <a:t>AHA Guidelines: “up to six months after stroke”</a:t>
            </a:r>
          </a:p>
          <a:p>
            <a:pPr lvl="1"/>
            <a:r>
              <a:rPr lang="en-US" dirty="0" smtClean="0"/>
              <a:t>ESC 2016 AF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200" y="365125"/>
            <a:ext cx="7975600" cy="1325563"/>
          </a:xfrm>
        </p:spPr>
        <p:txBody>
          <a:bodyPr/>
          <a:lstStyle/>
          <a:p>
            <a:r>
              <a:rPr lang="en-US" dirty="0" smtClean="0"/>
              <a:t>Missing cryptogenic stroke or 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11861800" cy="5232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What’s the big deal?</a:t>
            </a:r>
          </a:p>
          <a:p>
            <a:endParaRPr lang="en-US" dirty="0" smtClean="0"/>
          </a:p>
          <a:p>
            <a:r>
              <a:rPr lang="en-US" dirty="0" smtClean="0"/>
              <a:t>Atrial Fibrillation</a:t>
            </a:r>
            <a:endParaRPr lang="en-US" dirty="0"/>
          </a:p>
          <a:p>
            <a:pPr lvl="1"/>
            <a:r>
              <a:rPr lang="en-US" dirty="0"/>
              <a:t>Largest strokes</a:t>
            </a:r>
          </a:p>
          <a:p>
            <a:pPr lvl="1"/>
            <a:r>
              <a:rPr lang="en-US" dirty="0"/>
              <a:t>Most debilitating</a:t>
            </a:r>
          </a:p>
          <a:p>
            <a:pPr lvl="1"/>
            <a:r>
              <a:rPr lang="en-US" dirty="0" smtClean="0"/>
              <a:t>Likelihood </a:t>
            </a:r>
            <a:r>
              <a:rPr lang="en-US" dirty="0"/>
              <a:t>of next stroke is high</a:t>
            </a:r>
          </a:p>
          <a:p>
            <a:pPr lvl="2"/>
            <a:r>
              <a:rPr lang="en-US" dirty="0"/>
              <a:t>Different treatments</a:t>
            </a:r>
          </a:p>
          <a:p>
            <a:pPr lvl="3"/>
            <a:r>
              <a:rPr lang="en-US" dirty="0" err="1"/>
              <a:t>Antiplatelets</a:t>
            </a:r>
            <a:endParaRPr lang="en-US" dirty="0"/>
          </a:p>
          <a:p>
            <a:pPr lvl="3"/>
            <a:r>
              <a:rPr lang="en-US" dirty="0"/>
              <a:t>Anticoagulation </a:t>
            </a:r>
          </a:p>
          <a:p>
            <a:r>
              <a:rPr lang="en-US" dirty="0" smtClean="0"/>
              <a:t>No OAC</a:t>
            </a:r>
          </a:p>
          <a:p>
            <a:pPr lvl="1"/>
            <a:r>
              <a:rPr lang="en-US" dirty="0" smtClean="0"/>
              <a:t>AF on OAC: approaches 65-80% protected</a:t>
            </a:r>
          </a:p>
          <a:p>
            <a:pPr lvl="1"/>
            <a:r>
              <a:rPr lang="en-US" dirty="0" smtClean="0"/>
              <a:t>AF on antiplatelet: approaches 20% protected</a:t>
            </a:r>
          </a:p>
          <a:p>
            <a:r>
              <a:rPr lang="en-US" dirty="0" smtClean="0"/>
              <a:t>Readmission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532" y="365125"/>
            <a:ext cx="7679267" cy="1325563"/>
          </a:xfrm>
        </p:spPr>
        <p:txBody>
          <a:bodyPr/>
          <a:lstStyle/>
          <a:p>
            <a:r>
              <a:rPr lang="en-US" dirty="0" smtClean="0"/>
              <a:t>Implantable Loop Recorder</a:t>
            </a:r>
            <a:endParaRPr lang="en-US" dirty="0"/>
          </a:p>
        </p:txBody>
      </p:sp>
      <p:pic>
        <p:nvPicPr>
          <p:cNvPr id="4" name="Medtronic Reveal Linq Implant - Infra-mammary approac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875" y="1825625"/>
            <a:ext cx="8947150" cy="5032375"/>
          </a:xfrm>
        </p:spPr>
      </p:pic>
    </p:spTree>
    <p:extLst>
      <p:ext uri="{BB962C8B-B14F-4D97-AF65-F5344CB8AC3E}">
        <p14:creationId xmlns:p14="http://schemas.microsoft.com/office/powerpoint/2010/main" val="184515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4" y="365125"/>
            <a:ext cx="8067675" cy="1325563"/>
          </a:xfrm>
        </p:spPr>
        <p:txBody>
          <a:bodyPr/>
          <a:lstStyle/>
          <a:p>
            <a:r>
              <a:rPr lang="en-US" dirty="0" smtClean="0"/>
              <a:t>Management Post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524000"/>
            <a:ext cx="11150600" cy="533399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Continuous ECG monitoring post discharge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Inpatient telemetry isn’t enough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How long?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7-day? 14-day? Longer with implantable monitor?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Cryptogenic Stroke Pathways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Inpatient?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Outpatient?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Who is responsible?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Referrals?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Neurology and Cardiology have to talk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Administrative approval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Where will you do it inpatient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Financially, figure out if it’s better INPT or OUTPT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Volumes are growing, new guidelines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Can your implant team handle it?</a:t>
            </a:r>
          </a:p>
        </p:txBody>
      </p:sp>
    </p:spTree>
    <p:extLst>
      <p:ext uri="{BB962C8B-B14F-4D97-AF65-F5344CB8AC3E}">
        <p14:creationId xmlns:p14="http://schemas.microsoft.com/office/powerpoint/2010/main" val="1449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532" y="365125"/>
            <a:ext cx="7679267" cy="1325563"/>
          </a:xfrm>
        </p:spPr>
        <p:txBody>
          <a:bodyPr/>
          <a:lstStyle/>
          <a:p>
            <a:r>
              <a:rPr lang="en-US" smtClean="0"/>
              <a:t>Unanswered questions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1" y="1825624"/>
            <a:ext cx="11188700" cy="5032376"/>
          </a:xfrm>
        </p:spPr>
        <p:txBody>
          <a:bodyPr>
            <a:normAutofit/>
          </a:bodyPr>
          <a:lstStyle/>
          <a:p>
            <a:r>
              <a:rPr lang="en-US" dirty="0" smtClean="0"/>
              <a:t>No AF in 3 months? </a:t>
            </a:r>
          </a:p>
          <a:p>
            <a:pPr lvl="1"/>
            <a:r>
              <a:rPr lang="en-US" dirty="0" smtClean="0"/>
              <a:t>Then, see </a:t>
            </a:r>
            <a:r>
              <a:rPr lang="en-US" dirty="0" err="1" smtClean="0"/>
              <a:t>ya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CRYSTAL AF says averages 84 days</a:t>
            </a:r>
          </a:p>
          <a:p>
            <a:r>
              <a:rPr lang="en-US" dirty="0" smtClean="0"/>
              <a:t>Who follows the patient?</a:t>
            </a:r>
          </a:p>
          <a:p>
            <a:pPr lvl="1"/>
            <a:r>
              <a:rPr lang="en-US" dirty="0" smtClean="0"/>
              <a:t>Stroke Clinic?</a:t>
            </a:r>
          </a:p>
          <a:p>
            <a:pPr lvl="1"/>
            <a:r>
              <a:rPr lang="en-US" dirty="0" smtClean="0"/>
              <a:t>Neurologists?</a:t>
            </a:r>
          </a:p>
          <a:p>
            <a:pPr lvl="1"/>
            <a:r>
              <a:rPr lang="en-US" dirty="0" smtClean="0"/>
              <a:t>EP Team?</a:t>
            </a:r>
          </a:p>
          <a:p>
            <a:pPr lvl="1"/>
            <a:r>
              <a:rPr lang="en-US" dirty="0" smtClean="0"/>
              <a:t>NPs?</a:t>
            </a:r>
          </a:p>
          <a:p>
            <a:r>
              <a:rPr lang="en-US" dirty="0" smtClean="0"/>
              <a:t>Now what??</a:t>
            </a:r>
          </a:p>
          <a:p>
            <a:r>
              <a:rPr lang="en-US" dirty="0" smtClean="0"/>
              <a:t>OAC given? </a:t>
            </a:r>
          </a:p>
          <a:p>
            <a:pPr lvl="1"/>
            <a:r>
              <a:rPr lang="en-US" dirty="0" smtClean="0"/>
              <a:t>By whom?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>--Reach out!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0" y="4671854"/>
            <a:ext cx="11228917" cy="20670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Michelle Kearney, MSN, ACNP-BC</a:t>
            </a:r>
          </a:p>
          <a:p>
            <a:r>
              <a:rPr lang="en-US" dirty="0" smtClean="0"/>
              <a:t>Nashville, TN</a:t>
            </a:r>
          </a:p>
          <a:p>
            <a:r>
              <a:rPr lang="en-US" dirty="0" smtClean="0">
                <a:hlinkClick r:id="rId4"/>
              </a:rPr>
              <a:t>Michelle.kearney@sth.org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mkearney711@gmail.com</a:t>
            </a:r>
            <a:endParaRPr lang="en-US" dirty="0" smtClean="0"/>
          </a:p>
          <a:p>
            <a:r>
              <a:rPr lang="en-US" dirty="0" smtClean="0"/>
              <a:t>615-310-5527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06"/>
          <a:stretch/>
        </p:blipFill>
        <p:spPr>
          <a:xfrm>
            <a:off x="5413510" y="54610"/>
            <a:ext cx="67784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789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12319000" cy="6172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altLang="en-US" sz="800" dirty="0"/>
              <a:t>AANN Clinical Practice Guideline Series; </a:t>
            </a:r>
            <a:r>
              <a:rPr lang="en-US" altLang="en-US" sz="800" i="1" dirty="0"/>
              <a:t>Guide to the Care of the Hospitalized Patient with Ischemic Stroke (2</a:t>
            </a:r>
            <a:r>
              <a:rPr lang="en-US" altLang="en-US" sz="800" i="1" baseline="30000" dirty="0"/>
              <a:t>nd</a:t>
            </a:r>
            <a:r>
              <a:rPr lang="en-US" altLang="en-US" sz="800" i="1" dirty="0"/>
              <a:t> edition)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altLang="en-US" sz="800" dirty="0"/>
              <a:t>Adams et al. (2013) </a:t>
            </a:r>
            <a:r>
              <a:rPr lang="en-US" altLang="en-US" sz="800" i="1" dirty="0"/>
              <a:t>Guidelines for the early management of patients with ischemic stroke</a:t>
            </a:r>
            <a:endParaRPr lang="en-US" altLang="en-US" sz="800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altLang="en-US" sz="800" dirty="0" smtClean="0"/>
              <a:t>American </a:t>
            </a:r>
            <a:r>
              <a:rPr lang="en-US" altLang="en-US" sz="800" dirty="0"/>
              <a:t>Heart Association (2015) Comments, 2015|Blog|20. (2015, June 29). Guidelines urge new approach to treating worst strokes. Retrieved March 17, 2016, from </a:t>
            </a:r>
            <a:r>
              <a:rPr lang="en-US" altLang="en-US" sz="800" dirty="0">
                <a:hlinkClick r:id="rId2"/>
              </a:rPr>
              <a:t>http://news.heart.org/guidelines-urge-new-approach-to-treating-worst-strokes</a:t>
            </a:r>
            <a:r>
              <a:rPr lang="en-US" altLang="en-US" sz="800" dirty="0" smtClean="0">
                <a:hlinkClick r:id="rId2"/>
              </a:rPr>
              <a:t>/</a:t>
            </a:r>
            <a:endParaRPr lang="en-US" altLang="en-US" sz="800" dirty="0" smtClean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American Heart Association. (2016). What’s at the heart of my cryptogenic stroke? A patient’s guide to understanding strokes of unknown cause. American Heart Association. Retrieved from </a:t>
            </a:r>
            <a:r>
              <a:rPr lang="en-US" sz="800" dirty="0">
                <a:hlinkClick r:id="rId3"/>
              </a:rPr>
              <a:t>http://www.strokeassociation.org/idc/groups/stroke-public/@wcm/@hcm/@</a:t>
            </a:r>
            <a:r>
              <a:rPr lang="en-US" sz="800" dirty="0" smtClean="0">
                <a:hlinkClick r:id="rId3"/>
              </a:rPr>
              <a:t>sta/documents/downloadable/ucm_477655.pdf</a:t>
            </a:r>
            <a:endParaRPr lang="en-US" altLang="en-US" sz="800" i="1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AO Surgery Reference (www2.aofoundation.org)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smtClean="0"/>
              <a:t>Caplan</a:t>
            </a:r>
            <a:r>
              <a:rPr lang="en-US" sz="800" dirty="0"/>
              <a:t>, L. R. (1996). </a:t>
            </a:r>
            <a:r>
              <a:rPr lang="en-US" sz="800" i="1" dirty="0"/>
              <a:t>Posterior Circulation Disease: Clinical Findings, Diagnosis, and Management</a:t>
            </a:r>
            <a:r>
              <a:rPr lang="en-US" sz="800" dirty="0"/>
              <a:t>. Cambridge, Massachusetts: Blackwell Science</a:t>
            </a:r>
            <a:r>
              <a:rPr lang="en-US" sz="800" dirty="0" smtClean="0"/>
              <a:t>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Culebras</a:t>
            </a:r>
            <a:r>
              <a:rPr lang="en-US" sz="800" dirty="0"/>
              <a:t>, A., </a:t>
            </a:r>
            <a:r>
              <a:rPr lang="en-US" sz="800" dirty="0" err="1"/>
              <a:t>Messe</a:t>
            </a:r>
            <a:r>
              <a:rPr lang="en-US" sz="800" dirty="0"/>
              <a:t>, S. R., </a:t>
            </a:r>
            <a:r>
              <a:rPr lang="en-US" sz="800" dirty="0" err="1"/>
              <a:t>Chaturvedi</a:t>
            </a:r>
            <a:r>
              <a:rPr lang="en-US" sz="800" dirty="0"/>
              <a:t>, S., </a:t>
            </a:r>
            <a:r>
              <a:rPr lang="en-US" sz="800" dirty="0" err="1"/>
              <a:t>Kase</a:t>
            </a:r>
            <a:r>
              <a:rPr lang="en-US" sz="800" dirty="0"/>
              <a:t>, C. S., &amp; </a:t>
            </a:r>
            <a:r>
              <a:rPr lang="en-US" sz="800" dirty="0" err="1"/>
              <a:t>Gronseth</a:t>
            </a:r>
            <a:r>
              <a:rPr lang="en-US" sz="800" dirty="0"/>
              <a:t>, G. (2014). Summary of evidence-based guideline update: prevention of stroke in </a:t>
            </a:r>
            <a:r>
              <a:rPr lang="en-US" sz="800" dirty="0" err="1"/>
              <a:t>nonvalvular</a:t>
            </a:r>
            <a:r>
              <a:rPr lang="en-US" sz="800" dirty="0"/>
              <a:t> atrial fibrillation: report of the Guideline Development Subcommittee of the American Academy of Neurology. </a:t>
            </a:r>
            <a:r>
              <a:rPr lang="en-US" sz="800" i="1" dirty="0"/>
              <a:t>Neurology</a:t>
            </a:r>
            <a:r>
              <a:rPr lang="en-US" sz="800" dirty="0"/>
              <a:t>, </a:t>
            </a:r>
            <a:r>
              <a:rPr lang="en-US" sz="800" i="1" dirty="0"/>
              <a:t>82</a:t>
            </a:r>
            <a:r>
              <a:rPr lang="en-US" sz="800" dirty="0"/>
              <a:t>(8), 716–724.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/10.1212/WNL.0000000000000145</a:t>
            </a:r>
            <a:endParaRPr lang="en-US" sz="800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altLang="en-US" sz="800" i="1" dirty="0"/>
              <a:t>Craniotomy</a:t>
            </a:r>
            <a:r>
              <a:rPr lang="en-US" altLang="en-US" sz="800" dirty="0"/>
              <a:t>. (2015, May). Retrieved from</a:t>
            </a:r>
            <a:r>
              <a:rPr lang="en-US" altLang="en-US" sz="800" dirty="0">
                <a:hlinkClick r:id="rId4"/>
              </a:rPr>
              <a:t>http://www.slideshare.net/maekrasniewic/craniotomy</a:t>
            </a:r>
            <a:endParaRPr lang="en-US" altLang="en-US" sz="800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smtClean="0"/>
              <a:t>Gladstone</a:t>
            </a:r>
            <a:r>
              <a:rPr lang="en-US" sz="800" dirty="0"/>
              <a:t>, D. J., Spring, M., Dorian, P., </a:t>
            </a:r>
            <a:r>
              <a:rPr lang="en-US" sz="800" dirty="0" err="1"/>
              <a:t>Panzov</a:t>
            </a:r>
            <a:r>
              <a:rPr lang="en-US" sz="800" dirty="0"/>
              <a:t>, V., Thorpe, K. E., Hall, J., … </a:t>
            </a:r>
            <a:r>
              <a:rPr lang="en-US" sz="800" dirty="0" err="1"/>
              <a:t>Mamdani</a:t>
            </a:r>
            <a:r>
              <a:rPr lang="en-US" sz="800" dirty="0"/>
              <a:t>, M. (2014). Atrial fibrillation in patients with cryptogenic stroke. </a:t>
            </a:r>
            <a:r>
              <a:rPr lang="en-US" sz="800" i="1" dirty="0"/>
              <a:t>The New England Journal of Medicine</a:t>
            </a:r>
            <a:r>
              <a:rPr lang="en-US" sz="800" dirty="0"/>
              <a:t>, </a:t>
            </a:r>
            <a:r>
              <a:rPr lang="en-US" sz="800" i="1" dirty="0"/>
              <a:t>370</a:t>
            </a:r>
            <a:r>
              <a:rPr lang="en-US" sz="800" dirty="0"/>
              <a:t>(26), 2467–2477. </a:t>
            </a:r>
            <a:r>
              <a:rPr lang="en-US" sz="800" dirty="0">
                <a:hlinkClick r:id="rId5"/>
              </a:rPr>
              <a:t>https://</a:t>
            </a:r>
            <a:r>
              <a:rPr lang="en-US" sz="800" dirty="0" smtClean="0">
                <a:hlinkClick r:id="rId5"/>
              </a:rPr>
              <a:t>doi.org/10.1056/NEJMoa1311376</a:t>
            </a:r>
            <a:endParaRPr lang="en-US" sz="800" dirty="0" smtClean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Grond</a:t>
            </a:r>
            <a:r>
              <a:rPr lang="en-US" sz="800" dirty="0"/>
              <a:t>, M., </a:t>
            </a:r>
            <a:r>
              <a:rPr lang="en-US" sz="800" dirty="0" err="1"/>
              <a:t>Jauss</a:t>
            </a:r>
            <a:r>
              <a:rPr lang="en-US" sz="800" dirty="0"/>
              <a:t>, M., </a:t>
            </a:r>
            <a:r>
              <a:rPr lang="en-US" sz="800" dirty="0" err="1"/>
              <a:t>Hamann</a:t>
            </a:r>
            <a:r>
              <a:rPr lang="en-US" sz="800" dirty="0"/>
              <a:t>, G., Stark, E., </a:t>
            </a:r>
            <a:r>
              <a:rPr lang="en-US" sz="800" dirty="0" err="1"/>
              <a:t>Veltkamp</a:t>
            </a:r>
            <a:r>
              <a:rPr lang="en-US" sz="800" dirty="0"/>
              <a:t>, R., </a:t>
            </a:r>
            <a:r>
              <a:rPr lang="en-US" sz="800" dirty="0" err="1"/>
              <a:t>Nabavi</a:t>
            </a:r>
            <a:r>
              <a:rPr lang="en-US" sz="800" dirty="0"/>
              <a:t>, D., … </a:t>
            </a:r>
            <a:r>
              <a:rPr lang="en-US" sz="800" dirty="0" err="1"/>
              <a:t>Kirchhof</a:t>
            </a:r>
            <a:r>
              <a:rPr lang="en-US" sz="800" dirty="0"/>
              <a:t>, P. (2013). Improved Detection of Silent Atrial Fibrillation Using 72-Hour </a:t>
            </a:r>
            <a:r>
              <a:rPr lang="en-US" sz="800" dirty="0" err="1"/>
              <a:t>Holter</a:t>
            </a:r>
            <a:r>
              <a:rPr lang="en-US" sz="800" dirty="0"/>
              <a:t> ECG in Patients With Ischemic Stroke. </a:t>
            </a:r>
            <a:r>
              <a:rPr lang="en-US" sz="800" i="1" dirty="0"/>
              <a:t>Stroke</a:t>
            </a:r>
            <a:r>
              <a:rPr lang="en-US" sz="800" dirty="0"/>
              <a:t>, </a:t>
            </a:r>
            <a:r>
              <a:rPr lang="en-US" sz="800" i="1" dirty="0"/>
              <a:t>44</a:t>
            </a:r>
            <a:r>
              <a:rPr lang="en-US" sz="800" dirty="0"/>
              <a:t>(12), 3357–3364.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/10.1161/STROKEAHA.113.001884</a:t>
            </a:r>
            <a:endParaRPr lang="en-US" altLang="en-US" sz="800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Hepburn-Smith, M., </a:t>
            </a:r>
            <a:r>
              <a:rPr lang="en-US" sz="800" dirty="0" err="1"/>
              <a:t>Dynkevich</a:t>
            </a:r>
            <a:r>
              <a:rPr lang="en-US" sz="800" dirty="0"/>
              <a:t>, I., </a:t>
            </a:r>
            <a:r>
              <a:rPr lang="en-US" sz="800" dirty="0" err="1"/>
              <a:t>Spektor</a:t>
            </a:r>
            <a:r>
              <a:rPr lang="en-US" sz="800" dirty="0"/>
              <a:t>, M., Lord, A., </a:t>
            </a:r>
            <a:r>
              <a:rPr lang="en-US" sz="800" dirty="0" err="1"/>
              <a:t>Czeisler</a:t>
            </a:r>
            <a:r>
              <a:rPr lang="en-US" sz="800" dirty="0"/>
              <a:t>, B., Lewis, A. (2016). Establishment of an </a:t>
            </a:r>
            <a:r>
              <a:rPr lang="en-US" sz="800" dirty="0" smtClean="0"/>
              <a:t>External </a:t>
            </a:r>
            <a:r>
              <a:rPr lang="en-US" sz="800" dirty="0"/>
              <a:t>Ventricular Drain Best Practice Guideline: The Quest for a Comprehensive, Universal 	Standard for External Ventricular Drain Care. </a:t>
            </a:r>
            <a:r>
              <a:rPr lang="en-US" sz="800" i="1" dirty="0"/>
              <a:t>Journal of Neuroscience Nursing</a:t>
            </a:r>
            <a:r>
              <a:rPr lang="en-US" sz="800" dirty="0"/>
              <a:t>. 48(1), pp54-65.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Jouria</a:t>
            </a:r>
            <a:r>
              <a:rPr lang="en-US" sz="800" dirty="0"/>
              <a:t>, J. &amp; Katz, M.J. (2013) . Stroke: comprehensive Acute Stroke Care. Wild Iris Medical Education , Inc. (</a:t>
            </a:r>
            <a:r>
              <a:rPr lang="en-US" sz="800" dirty="0">
                <a:hlinkClick r:id="rId6"/>
              </a:rPr>
              <a:t>http://www.nursingceu.com/courses/422/index_nceu.html</a:t>
            </a:r>
            <a:r>
              <a:rPr lang="en-US" sz="800" dirty="0" smtClean="0">
                <a:hlinkClick r:id="rId6"/>
              </a:rPr>
              <a:t>)</a:t>
            </a:r>
            <a:endParaRPr lang="en-US" sz="800" dirty="0" smtClean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Kirchhof</a:t>
            </a:r>
            <a:r>
              <a:rPr lang="en-US" sz="800" dirty="0"/>
              <a:t>, P., </a:t>
            </a:r>
            <a:r>
              <a:rPr lang="en-US" sz="800" dirty="0" err="1"/>
              <a:t>Benussi</a:t>
            </a:r>
            <a:r>
              <a:rPr lang="en-US" sz="800" dirty="0"/>
              <a:t>, S., </a:t>
            </a:r>
            <a:r>
              <a:rPr lang="en-US" sz="800" dirty="0" err="1"/>
              <a:t>Kotecha</a:t>
            </a:r>
            <a:r>
              <a:rPr lang="en-US" sz="800" dirty="0"/>
              <a:t>, D., </a:t>
            </a:r>
            <a:r>
              <a:rPr lang="en-US" sz="800" dirty="0" err="1"/>
              <a:t>Ahlsson</a:t>
            </a:r>
            <a:r>
              <a:rPr lang="en-US" sz="800" dirty="0"/>
              <a:t>, A., </a:t>
            </a:r>
            <a:r>
              <a:rPr lang="en-US" sz="800" dirty="0" err="1"/>
              <a:t>Atar</a:t>
            </a:r>
            <a:r>
              <a:rPr lang="en-US" sz="800" dirty="0"/>
              <a:t>, D., </a:t>
            </a:r>
            <a:r>
              <a:rPr lang="en-US" sz="800" dirty="0" err="1"/>
              <a:t>Casadei</a:t>
            </a:r>
            <a:r>
              <a:rPr lang="en-US" sz="800" dirty="0"/>
              <a:t>, B., … </a:t>
            </a:r>
            <a:r>
              <a:rPr lang="en-US" sz="800" dirty="0" err="1"/>
              <a:t>Zeppenfeld</a:t>
            </a:r>
            <a:r>
              <a:rPr lang="en-US" sz="800" dirty="0"/>
              <a:t>, K. (2016). 2016 ESC Guidelines for the management of atrial fibrillation developed in collaboration with EACTS. </a:t>
            </a:r>
            <a:r>
              <a:rPr lang="en-US" sz="800" i="1" dirty="0"/>
              <a:t>European Heart Journal</a:t>
            </a:r>
            <a:r>
              <a:rPr lang="en-US" sz="800" dirty="0"/>
              <a:t>, </a:t>
            </a:r>
            <a:r>
              <a:rPr lang="en-US" sz="800" i="1" dirty="0"/>
              <a:t>37</a:t>
            </a:r>
            <a:r>
              <a:rPr lang="en-US" sz="800" dirty="0"/>
              <a:t>(38), 2893–2962.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/10.1093/</a:t>
            </a:r>
            <a:r>
              <a:rPr lang="en-US" sz="800" dirty="0" err="1" smtClean="0"/>
              <a:t>eurheartj</a:t>
            </a:r>
            <a:r>
              <a:rPr lang="en-US" sz="800" dirty="0" smtClean="0"/>
              <a:t>/ehw210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Lip, G. Y. H., Hunter, T. D., Quiroz, M. E., Ziegler, P. D., &amp; </a:t>
            </a:r>
            <a:r>
              <a:rPr lang="en-US" sz="800" dirty="0" err="1"/>
              <a:t>Turakhia</a:t>
            </a:r>
            <a:r>
              <a:rPr lang="en-US" sz="800" dirty="0"/>
              <a:t>, M. P. (2017). Atrial Fibrillation Diagnosis Timing, Ambulatory ECG Monitoring Utilization, and Risk of Recurrent Stroke. </a:t>
            </a:r>
            <a:r>
              <a:rPr lang="en-US" sz="800" i="1" dirty="0"/>
              <a:t>Circulation: Cardiovascular Quality and Outcomes</a:t>
            </a:r>
            <a:r>
              <a:rPr lang="en-US" sz="800" dirty="0"/>
              <a:t>, </a:t>
            </a:r>
            <a:r>
              <a:rPr lang="en-US" sz="800" i="1" dirty="0"/>
              <a:t>10</a:t>
            </a:r>
            <a:r>
              <a:rPr lang="en-US" sz="800" dirty="0"/>
              <a:t>(1), e002864. </a:t>
            </a:r>
            <a:r>
              <a:rPr lang="en-US" sz="800" dirty="0">
                <a:hlinkClick r:id="rId7"/>
              </a:rPr>
              <a:t>https://</a:t>
            </a:r>
            <a:r>
              <a:rPr lang="en-US" sz="800" dirty="0" smtClean="0">
                <a:hlinkClick r:id="rId7"/>
              </a:rPr>
              <a:t>doi.org/10.1161/CIRCOUTCOMES.116.002864</a:t>
            </a:r>
            <a:endParaRPr lang="en-US" sz="800" dirty="0" smtClean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Meschia</a:t>
            </a:r>
            <a:r>
              <a:rPr lang="en-US" sz="800" dirty="0"/>
              <a:t>, J. F. (2008). Decoding cryptogenic </a:t>
            </a:r>
            <a:r>
              <a:rPr lang="en-US" sz="800" dirty="0" err="1"/>
              <a:t>cardioembolism</a:t>
            </a:r>
            <a:r>
              <a:rPr lang="en-US" sz="800" dirty="0"/>
              <a:t>. </a:t>
            </a:r>
            <a:r>
              <a:rPr lang="en-US" sz="800" i="1" dirty="0"/>
              <a:t>Annals of Neurology</a:t>
            </a:r>
            <a:r>
              <a:rPr lang="en-US" sz="800" dirty="0"/>
              <a:t>, </a:t>
            </a:r>
            <a:r>
              <a:rPr lang="en-US" sz="800" i="1" dirty="0"/>
              <a:t>64</a:t>
            </a:r>
            <a:r>
              <a:rPr lang="en-US" sz="800" dirty="0"/>
              <a:t>(4), 364–366.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/10.1002/ana.21470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 smtClean="0"/>
              <a:t>Ropper</a:t>
            </a:r>
            <a:r>
              <a:rPr lang="en-US" sz="800" dirty="0"/>
              <a:t>, Samuels &amp; Klein (2014). Adams and Victor’s Principles of Neurology (10</a:t>
            </a:r>
            <a:r>
              <a:rPr lang="en-US" sz="800" baseline="30000" dirty="0"/>
              <a:t>th</a:t>
            </a:r>
            <a:r>
              <a:rPr lang="en-US" sz="800" dirty="0"/>
              <a:t> ed.). McGraw Hill. New </a:t>
            </a:r>
            <a:r>
              <a:rPr lang="en-US" sz="800" dirty="0" smtClean="0"/>
              <a:t>York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Sanna</a:t>
            </a:r>
            <a:r>
              <a:rPr lang="en-US" sz="800" dirty="0"/>
              <a:t>, T., </a:t>
            </a:r>
            <a:r>
              <a:rPr lang="en-US" sz="800" dirty="0" err="1"/>
              <a:t>Diener</a:t>
            </a:r>
            <a:r>
              <a:rPr lang="en-US" sz="800" dirty="0"/>
              <a:t>, H.-C., </a:t>
            </a:r>
            <a:r>
              <a:rPr lang="en-US" sz="800" dirty="0" err="1"/>
              <a:t>Passman</a:t>
            </a:r>
            <a:r>
              <a:rPr lang="en-US" sz="800" dirty="0"/>
              <a:t>, R. S., Di </a:t>
            </a:r>
            <a:r>
              <a:rPr lang="en-US" sz="800" dirty="0" err="1"/>
              <a:t>Lazzaro</a:t>
            </a:r>
            <a:r>
              <a:rPr lang="en-US" sz="800" dirty="0"/>
              <a:t>, V., Bernstein, R. A., </a:t>
            </a:r>
            <a:r>
              <a:rPr lang="en-US" sz="800" dirty="0" err="1"/>
              <a:t>Morillo</a:t>
            </a:r>
            <a:r>
              <a:rPr lang="en-US" sz="800" dirty="0"/>
              <a:t>, C. A., … </a:t>
            </a:r>
            <a:r>
              <a:rPr lang="en-US" sz="800" dirty="0" err="1"/>
              <a:t>Brachmann</a:t>
            </a:r>
            <a:r>
              <a:rPr lang="en-US" sz="800" dirty="0"/>
              <a:t>, J. (2014). Cryptogenic stroke and underlying atrial fibrillation. </a:t>
            </a:r>
            <a:r>
              <a:rPr lang="en-US" sz="800" i="1" dirty="0"/>
              <a:t>The New England Journal of Medicine</a:t>
            </a:r>
            <a:r>
              <a:rPr lang="en-US" sz="800" dirty="0"/>
              <a:t>, </a:t>
            </a:r>
            <a:r>
              <a:rPr lang="en-US" sz="800" i="1" dirty="0"/>
              <a:t>370</a:t>
            </a:r>
            <a:r>
              <a:rPr lang="en-US" sz="800" dirty="0"/>
              <a:t>(26), 2478–2486. </a:t>
            </a:r>
            <a:r>
              <a:rPr lang="en-US" sz="800" dirty="0">
                <a:hlinkClick r:id="rId8"/>
              </a:rPr>
              <a:t>https://</a:t>
            </a:r>
            <a:r>
              <a:rPr lang="en-US" sz="800" dirty="0" smtClean="0">
                <a:hlinkClick r:id="rId8"/>
              </a:rPr>
              <a:t>doi.org/10.1056/NEJMoa1313600</a:t>
            </a:r>
            <a:endParaRPr lang="en-US" sz="800" dirty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smtClean="0"/>
              <a:t>Summers</a:t>
            </a:r>
            <a:r>
              <a:rPr lang="en-US" sz="800" dirty="0"/>
              <a:t>, D., Leonard, A., Wentworth, D., Saver, J., Simpson, J., </a:t>
            </a:r>
            <a:r>
              <a:rPr lang="en-US" sz="800" dirty="0" err="1"/>
              <a:t>Spilker</a:t>
            </a:r>
            <a:r>
              <a:rPr lang="en-US" sz="800" dirty="0"/>
              <a:t>, J.,……Mitchell, P. (2009). AHA </a:t>
            </a:r>
            <a:r>
              <a:rPr lang="en-US" sz="800" dirty="0" smtClean="0"/>
              <a:t>Scientific </a:t>
            </a:r>
            <a:r>
              <a:rPr lang="en-US" sz="800" dirty="0"/>
              <a:t>Statement: Comprehensive Overview of Nursing and Interdisciplinary Care of the </a:t>
            </a:r>
            <a:r>
              <a:rPr lang="en-US" sz="800" dirty="0" smtClean="0"/>
              <a:t>Acute </a:t>
            </a:r>
            <a:r>
              <a:rPr lang="en-US" sz="800" dirty="0"/>
              <a:t>Ischemic Stroke Patient. </a:t>
            </a:r>
            <a:r>
              <a:rPr lang="en-US" sz="800" i="1" dirty="0"/>
              <a:t>Stroke. </a:t>
            </a:r>
            <a:r>
              <a:rPr lang="en-US" sz="800" dirty="0"/>
              <a:t>2009, 40:2911-2944</a:t>
            </a:r>
            <a:r>
              <a:rPr lang="en-US" sz="800" dirty="0" smtClean="0"/>
              <a:t>).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Tomson, T. T., Greenland, P., &amp; </a:t>
            </a:r>
            <a:r>
              <a:rPr lang="en-US" sz="800" dirty="0" err="1"/>
              <a:t>Passman</a:t>
            </a:r>
            <a:r>
              <a:rPr lang="en-US" sz="800" dirty="0"/>
              <a:t>, R. (2014). The Impact of Early Detection of Atrial Fibrillation on Stroke Outcomes. </a:t>
            </a:r>
            <a:r>
              <a:rPr lang="en-US" sz="800" i="1" dirty="0"/>
              <a:t>Cardiac Electrophysiology Clinics</a:t>
            </a:r>
            <a:r>
              <a:rPr lang="en-US" sz="800" dirty="0"/>
              <a:t>, </a:t>
            </a:r>
            <a:r>
              <a:rPr lang="en-US" sz="800" i="1" dirty="0"/>
              <a:t>6</a:t>
            </a:r>
            <a:r>
              <a:rPr lang="en-US" sz="800" dirty="0"/>
              <a:t>(1), 125–132.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/10.1016/j.ccep.2013.10.008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/>
              <a:t>Tu</a:t>
            </a:r>
            <a:r>
              <a:rPr lang="en-US" sz="800" dirty="0"/>
              <a:t>, H. T., Spence, S., </a:t>
            </a:r>
            <a:r>
              <a:rPr lang="en-US" sz="800" dirty="0" err="1"/>
              <a:t>Kalman</a:t>
            </a:r>
            <a:r>
              <a:rPr lang="en-US" sz="800" dirty="0"/>
              <a:t>, J. M., &amp; Davis, S. M. (2014). Twenty-eight day </a:t>
            </a:r>
            <a:r>
              <a:rPr lang="en-US" sz="800" dirty="0" err="1"/>
              <a:t>Holter</a:t>
            </a:r>
            <a:r>
              <a:rPr lang="en-US" sz="800" dirty="0"/>
              <a:t> monitoring is poorly tolerated and insensitive for paroxysmal atrial fibrillation detection in cryptogenic stroke. </a:t>
            </a:r>
            <a:r>
              <a:rPr lang="en-US" sz="800" i="1" dirty="0"/>
              <a:t>Internal Medicine Journal</a:t>
            </a:r>
            <a:r>
              <a:rPr lang="en-US" sz="800" dirty="0"/>
              <a:t>, </a:t>
            </a:r>
            <a:r>
              <a:rPr lang="en-US" sz="800" i="1" dirty="0"/>
              <a:t>44</a:t>
            </a:r>
            <a:r>
              <a:rPr lang="en-US" sz="800" dirty="0"/>
              <a:t>(5), 505–508.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/10.1111/imj.12410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 err="1" smtClean="0"/>
              <a:t>Schattner</a:t>
            </a:r>
            <a:r>
              <a:rPr lang="en-US" sz="800" dirty="0"/>
              <a:t>, A., &amp; </a:t>
            </a:r>
            <a:r>
              <a:rPr lang="en-US" sz="800" dirty="0" err="1"/>
              <a:t>Hadad</a:t>
            </a:r>
            <a:r>
              <a:rPr lang="en-US" sz="800" dirty="0"/>
              <a:t>, A. (2014). Cryptogenic stroke, atrial fibrillation and primary prevention. </a:t>
            </a:r>
            <a:r>
              <a:rPr lang="en-US" sz="800" i="1" dirty="0"/>
              <a:t>European Journal of Internal Medicine</a:t>
            </a:r>
            <a:r>
              <a:rPr lang="en-US" sz="800" dirty="0"/>
              <a:t>, </a:t>
            </a:r>
            <a:r>
              <a:rPr lang="en-US" sz="800" i="1" dirty="0"/>
              <a:t>25</a:t>
            </a:r>
            <a:r>
              <a:rPr lang="en-US" sz="800" dirty="0"/>
              <a:t>(10), e124. </a:t>
            </a:r>
            <a:r>
              <a:rPr lang="en-US" sz="800" dirty="0">
                <a:hlinkClick r:id="rId9"/>
              </a:rPr>
              <a:t>https://</a:t>
            </a:r>
            <a:r>
              <a:rPr lang="en-US" sz="800" dirty="0" smtClean="0">
                <a:hlinkClick r:id="rId9"/>
              </a:rPr>
              <a:t>doi.org/10.1016/j.ejim.2014.10.027</a:t>
            </a:r>
            <a:endParaRPr lang="en-US" sz="800" dirty="0" smtClean="0"/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800" dirty="0"/>
              <a:t>Yong, J. H. E., </a:t>
            </a:r>
            <a:r>
              <a:rPr lang="en-US" sz="800" dirty="0" err="1"/>
              <a:t>Thavorn</a:t>
            </a:r>
            <a:r>
              <a:rPr lang="en-US" sz="800" dirty="0"/>
              <a:t>, K., Hoch, J. S., </a:t>
            </a:r>
            <a:r>
              <a:rPr lang="en-US" sz="800" dirty="0" err="1"/>
              <a:t>Mamdani</a:t>
            </a:r>
            <a:r>
              <a:rPr lang="en-US" sz="800" dirty="0"/>
              <a:t>, M., Thorpe, K. E., Dorian, P., … Gladstone, D. J. (2016). Potential Cost-Effectiveness of Ambulatory Cardiac Rhythm Monitoring After Cryptogenic Stroke. </a:t>
            </a:r>
            <a:r>
              <a:rPr lang="en-US" sz="800" i="1" dirty="0"/>
              <a:t>Stroke</a:t>
            </a:r>
            <a:r>
              <a:rPr lang="en-US" sz="800" dirty="0"/>
              <a:t>, </a:t>
            </a:r>
            <a:r>
              <a:rPr lang="en-US" sz="800" i="1" dirty="0"/>
              <a:t>47</a:t>
            </a:r>
            <a:r>
              <a:rPr lang="en-US" sz="800" dirty="0"/>
              <a:t>(9), 2380–2385. https://</a:t>
            </a:r>
            <a:r>
              <a:rPr lang="en-US" sz="800" dirty="0" err="1" smtClean="0"/>
              <a:t>doi.org</a:t>
            </a:r>
            <a:r>
              <a:rPr lang="en-US" sz="800" dirty="0" smtClean="0"/>
              <a:t>/10.1161/STROKEAHA.115.011979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00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595" y="71507"/>
            <a:ext cx="8240260" cy="1325563"/>
          </a:xfrm>
        </p:spPr>
        <p:txBody>
          <a:bodyPr/>
          <a:lstStyle/>
          <a:p>
            <a:pPr algn="ctr"/>
            <a:r>
              <a:rPr lang="en-US" dirty="0" smtClean="0"/>
              <a:t>”Where I come from…it’s cornbread </a:t>
            </a:r>
            <a:r>
              <a:rPr lang="en-US" smtClean="0"/>
              <a:t>and chicken…”</a:t>
            </a:r>
            <a:endParaRPr lang="en-US" dirty="0"/>
          </a:p>
        </p:txBody>
      </p:sp>
      <p:pic>
        <p:nvPicPr>
          <p:cNvPr id="8" name="Content Placeholder 3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3" t="-12881"/>
          <a:stretch/>
        </p:blipFill>
        <p:spPr bwMode="auto">
          <a:xfrm>
            <a:off x="249382" y="734290"/>
            <a:ext cx="9459449" cy="612370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410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4689" y="160337"/>
            <a:ext cx="8139111" cy="1325563"/>
          </a:xfrm>
        </p:spPr>
        <p:txBody>
          <a:bodyPr/>
          <a:lstStyle/>
          <a:p>
            <a:r>
              <a:rPr lang="en-US" dirty="0" smtClean="0"/>
              <a:t>Posterior Circulation Strokes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93" y="1485900"/>
            <a:ext cx="11811732" cy="5372100"/>
          </a:xfrm>
        </p:spPr>
        <p:txBody>
          <a:bodyPr>
            <a:normAutofit/>
          </a:bodyPr>
          <a:lstStyle/>
          <a:p>
            <a:r>
              <a:rPr lang="en-US" dirty="0" smtClean="0"/>
              <a:t>Confounding symptoms</a:t>
            </a:r>
          </a:p>
          <a:p>
            <a:pPr lvl="1"/>
            <a:r>
              <a:rPr lang="en-US" dirty="0" smtClean="0"/>
              <a:t>Mimic other medical problems</a:t>
            </a:r>
          </a:p>
          <a:p>
            <a:pPr lvl="1"/>
            <a:r>
              <a:rPr lang="en-US" dirty="0"/>
              <a:t>Posterior circulation vessels supply very diverse </a:t>
            </a:r>
            <a:r>
              <a:rPr lang="en-US" dirty="0" smtClean="0"/>
              <a:t>regions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osterior </a:t>
            </a:r>
            <a:r>
              <a:rPr lang="en-US" dirty="0"/>
              <a:t>parts of the </a:t>
            </a:r>
            <a:r>
              <a:rPr lang="en-US" b="1" dirty="0"/>
              <a:t>cerebrum</a:t>
            </a:r>
            <a:r>
              <a:rPr lang="en-US" dirty="0"/>
              <a:t> to the </a:t>
            </a:r>
            <a:r>
              <a:rPr lang="en-US" b="1" dirty="0"/>
              <a:t>brainstem</a:t>
            </a:r>
            <a:r>
              <a:rPr lang="en-US" dirty="0"/>
              <a:t> and </a:t>
            </a:r>
            <a:r>
              <a:rPr lang="en-US" b="1" dirty="0" smtClean="0"/>
              <a:t>cerebellum</a:t>
            </a:r>
          </a:p>
          <a:p>
            <a:r>
              <a:rPr lang="en-US" dirty="0"/>
              <a:t>Greater than 20% of these strokes are missed in the ED and the patients are sent home </a:t>
            </a:r>
            <a:endParaRPr lang="en-US" dirty="0" smtClean="0"/>
          </a:p>
          <a:p>
            <a:r>
              <a:rPr lang="en-US" dirty="0" smtClean="0"/>
              <a:t>Are </a:t>
            </a:r>
            <a:r>
              <a:rPr lang="en-US" dirty="0"/>
              <a:t>nearly 3x more likely that “anterior” circulation strokes to be </a:t>
            </a:r>
            <a:r>
              <a:rPr lang="en-US" dirty="0" smtClean="0"/>
              <a:t>missed</a:t>
            </a:r>
          </a:p>
          <a:p>
            <a:pPr marL="0" indent="0" algn="ctr">
              <a:buNone/>
            </a:pPr>
            <a:r>
              <a:rPr lang="en-US" sz="3200" b="1" dirty="0" smtClean="0"/>
              <a:t>Early recognition=Early intervention=Best recovery chance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/>
              <a:t>Occlusion of the large vessels in this area has a mortality risk of 85%</a:t>
            </a:r>
          </a:p>
          <a:p>
            <a:pPr lvl="1"/>
            <a:r>
              <a:rPr lang="en-US" dirty="0"/>
              <a:t>Think: Basilar=Brainstem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Common Symptoms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894" y="1681163"/>
            <a:ext cx="5950682" cy="823912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Deadliest of D’s 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sz="half" idx="2"/>
          </p:nvPr>
        </p:nvSpPr>
        <p:spPr>
          <a:xfrm>
            <a:off x="46894" y="2505074"/>
            <a:ext cx="5950682" cy="43529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Dizziness</a:t>
            </a:r>
          </a:p>
          <a:p>
            <a:r>
              <a:rPr lang="en-US" dirty="0" smtClean="0"/>
              <a:t>Diplopia</a:t>
            </a:r>
          </a:p>
          <a:p>
            <a:r>
              <a:rPr lang="en-US" dirty="0" smtClean="0"/>
              <a:t>Dysarthria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Dysphonia</a:t>
            </a:r>
          </a:p>
          <a:p>
            <a:r>
              <a:rPr lang="en-US" dirty="0" err="1" smtClean="0"/>
              <a:t>Dysmetria</a:t>
            </a:r>
            <a:endParaRPr lang="en-US" dirty="0" smtClean="0"/>
          </a:p>
          <a:p>
            <a:r>
              <a:rPr lang="en-US" dirty="0" err="1" smtClean="0"/>
              <a:t>Dysthesia</a:t>
            </a:r>
            <a:endParaRPr lang="en-US" dirty="0" smtClean="0"/>
          </a:p>
          <a:p>
            <a:r>
              <a:rPr lang="en-US" dirty="0" smtClean="0"/>
              <a:t>Drop Attacks (DFO)</a:t>
            </a:r>
          </a:p>
          <a:p>
            <a:r>
              <a:rPr lang="en-US" dirty="0" err="1" smtClean="0"/>
              <a:t>Dystaxia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5742432" y="1681163"/>
            <a:ext cx="6405850" cy="823912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Other Symptoms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742432" y="2505075"/>
            <a:ext cx="6163056" cy="43529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Altered mental status</a:t>
            </a:r>
          </a:p>
          <a:p>
            <a:r>
              <a:rPr lang="en-US" dirty="0" smtClean="0"/>
              <a:t>Tinnitus</a:t>
            </a:r>
          </a:p>
          <a:p>
            <a:r>
              <a:rPr lang="en-US" dirty="0" smtClean="0"/>
              <a:t>Nausea</a:t>
            </a:r>
          </a:p>
          <a:p>
            <a:r>
              <a:rPr lang="en-US" dirty="0" smtClean="0"/>
              <a:t>Vomiting </a:t>
            </a:r>
          </a:p>
          <a:p>
            <a:r>
              <a:rPr lang="en-US" dirty="0"/>
              <a:t>V</a:t>
            </a:r>
            <a:r>
              <a:rPr lang="en-US" dirty="0" smtClean="0"/>
              <a:t>ertigo</a:t>
            </a:r>
          </a:p>
          <a:p>
            <a:r>
              <a:rPr lang="en-US" dirty="0" smtClean="0"/>
              <a:t>Facial numbness</a:t>
            </a:r>
          </a:p>
          <a:p>
            <a:r>
              <a:rPr lang="en-US" dirty="0" smtClean="0"/>
              <a:t>Perioral numbness</a:t>
            </a:r>
          </a:p>
          <a:p>
            <a:r>
              <a:rPr lang="en-US" dirty="0" smtClean="0"/>
              <a:t>Nystagmus</a:t>
            </a:r>
          </a:p>
          <a:p>
            <a:r>
              <a:rPr lang="en-US" dirty="0" smtClean="0"/>
              <a:t>Cross symptoms</a:t>
            </a:r>
          </a:p>
          <a:p>
            <a:r>
              <a:rPr lang="en-US" dirty="0" smtClean="0"/>
              <a:t>Unilateral or bilateral sensory loss</a:t>
            </a:r>
          </a:p>
          <a:p>
            <a:r>
              <a:rPr lang="en-US" dirty="0" smtClean="0"/>
              <a:t>Unilateral or bilateral hemiparesis</a:t>
            </a:r>
          </a:p>
          <a:p>
            <a:r>
              <a:rPr lang="en-US" dirty="0" err="1" smtClean="0"/>
              <a:t>Quadraperesis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852160"/>
            <a:ext cx="21336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  <p:pic>
        <p:nvPicPr>
          <p:cNvPr id="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3100" y="1371600"/>
            <a:ext cx="7403203" cy="53467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1117600" y="5118100"/>
            <a:ext cx="1028700" cy="17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66222" y="6057900"/>
            <a:ext cx="1028700" cy="17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877301" y="5077460"/>
            <a:ext cx="1345880" cy="129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877301" y="3670300"/>
            <a:ext cx="1345880" cy="88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49600" y="156170"/>
            <a:ext cx="875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The posterior cerebral arteries stem in most individuals from the basilar artery but sometimes originate from the ipsilateral internal carotid artery</a:t>
            </a:r>
            <a:r>
              <a:rPr lang="en-US" altLang="en-US"/>
              <a:t>. </a:t>
            </a:r>
            <a:endParaRPr lang="en-US" altLang="en-US" smtClean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93" y="2324100"/>
            <a:ext cx="1896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The posterior arteries supply the </a:t>
            </a:r>
            <a:r>
              <a:rPr lang="en-US" altLang="en-US" b="1" dirty="0">
                <a:solidFill>
                  <a:srgbClr val="FF0000"/>
                </a:solidFill>
              </a:rPr>
              <a:t>temporal and occipital lobes </a:t>
            </a:r>
            <a:r>
              <a:rPr lang="en-US" altLang="en-US" dirty="0">
                <a:solidFill>
                  <a:srgbClr val="FF0000"/>
                </a:solidFill>
              </a:rPr>
              <a:t>of the left cerebral hemisphere and the right hemisphere. </a:t>
            </a:r>
          </a:p>
        </p:txBody>
      </p:sp>
    </p:spTree>
    <p:extLst>
      <p:ext uri="{BB962C8B-B14F-4D97-AF65-F5344CB8AC3E}">
        <p14:creationId xmlns:p14="http://schemas.microsoft.com/office/powerpoint/2010/main" val="837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Deal?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8243" y="1928614"/>
            <a:ext cx="3467100" cy="402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9643" y="2712839"/>
            <a:ext cx="37284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BRAINSTEM</a:t>
            </a:r>
          </a:p>
          <a:p>
            <a:r>
              <a:rPr lang="en-US" dirty="0" smtClean="0"/>
              <a:t>Most </a:t>
            </a:r>
            <a:r>
              <a:rPr lang="en-US" dirty="0"/>
              <a:t>of the cranial </a:t>
            </a:r>
            <a:r>
              <a:rPr lang="en-US" dirty="0" smtClean="0"/>
              <a:t>nerves are here</a:t>
            </a:r>
          </a:p>
          <a:p>
            <a:r>
              <a:rPr lang="en-US" dirty="0" smtClean="0"/>
              <a:t>Impairment: </a:t>
            </a:r>
            <a:r>
              <a:rPr lang="en-US" dirty="0"/>
              <a:t> 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Motor </a:t>
            </a:r>
            <a:r>
              <a:rPr lang="en-US" dirty="0"/>
              <a:t>or sensory loss in all 4 limbs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Crossed </a:t>
            </a:r>
            <a:r>
              <a:rPr lang="en-US" dirty="0"/>
              <a:t>signs (face vs. body)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Nystagmus</a:t>
            </a: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Ataxia</a:t>
            </a: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Dysarthria</a:t>
            </a: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Dysphagia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Respiration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Living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087" y="1371600"/>
            <a:ext cx="32752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      </a:t>
            </a:r>
            <a:r>
              <a:rPr lang="en-US" u="sng" dirty="0"/>
              <a:t>Cranial Nerve </a:t>
            </a:r>
            <a:r>
              <a:rPr lang="en-US" u="sng" dirty="0" smtClean="0"/>
              <a:t>Exam</a:t>
            </a:r>
            <a:endParaRPr lang="en-US" dirty="0"/>
          </a:p>
          <a:p>
            <a:r>
              <a:rPr lang="en-US" dirty="0" smtClean="0"/>
              <a:t>Pupil </a:t>
            </a:r>
            <a:r>
              <a:rPr lang="en-US" dirty="0"/>
              <a:t>light reflexes</a:t>
            </a:r>
          </a:p>
          <a:p>
            <a:r>
              <a:rPr lang="en-US" dirty="0" smtClean="0"/>
              <a:t>Visual </a:t>
            </a:r>
            <a:r>
              <a:rPr lang="en-US" dirty="0"/>
              <a:t>fields</a:t>
            </a:r>
          </a:p>
          <a:p>
            <a:r>
              <a:rPr lang="en-US" dirty="0" smtClean="0"/>
              <a:t>Facial </a:t>
            </a:r>
            <a:r>
              <a:rPr lang="en-US" dirty="0"/>
              <a:t>symmetry</a:t>
            </a:r>
          </a:p>
          <a:p>
            <a:r>
              <a:rPr lang="en-US" dirty="0" smtClean="0"/>
              <a:t>Voice</a:t>
            </a:r>
            <a:endParaRPr lang="en-US" dirty="0"/>
          </a:p>
          <a:p>
            <a:r>
              <a:rPr lang="en-US" dirty="0" smtClean="0"/>
              <a:t>Tongue </a:t>
            </a:r>
            <a:r>
              <a:rPr lang="en-US" dirty="0"/>
              <a:t>deviation</a:t>
            </a:r>
          </a:p>
          <a:p>
            <a:r>
              <a:rPr lang="en-US" dirty="0" smtClean="0"/>
              <a:t>Sensation</a:t>
            </a:r>
            <a:endParaRPr lang="en-US" dirty="0"/>
          </a:p>
          <a:p>
            <a:r>
              <a:rPr lang="en-US" dirty="0" smtClean="0"/>
              <a:t>Palate </a:t>
            </a:r>
            <a:r>
              <a:rPr lang="en-US" dirty="0"/>
              <a:t>elevation</a:t>
            </a:r>
          </a:p>
          <a:p>
            <a:r>
              <a:rPr lang="en-US" dirty="0" smtClean="0"/>
              <a:t>Gag reflex</a:t>
            </a:r>
          </a:p>
          <a:p>
            <a:r>
              <a:rPr lang="en-US" dirty="0" smtClean="0"/>
              <a:t>Head </a:t>
            </a:r>
            <a:r>
              <a:rPr lang="en-US" dirty="0"/>
              <a:t>turning and shoulder shrug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3716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1" y="5852160"/>
            <a:ext cx="248316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3" y="0"/>
            <a:ext cx="2954213" cy="1214438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37000">
                <a:schemeClr val="accent1">
                  <a:lumMod val="5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504" y="-100013"/>
            <a:ext cx="8200295" cy="1314451"/>
          </a:xfrm>
        </p:spPr>
        <p:txBody>
          <a:bodyPr>
            <a:normAutofit/>
          </a:bodyPr>
          <a:lstStyle/>
          <a:p>
            <a:r>
              <a:rPr lang="en-US" dirty="0" smtClean="0"/>
              <a:t>Clinical Assessments: “It </a:t>
            </a:r>
            <a:r>
              <a:rPr lang="en-US" dirty="0" err="1" smtClean="0"/>
              <a:t>ain’t</a:t>
            </a:r>
            <a:r>
              <a:rPr lang="en-US" dirty="0" smtClean="0"/>
              <a:t> right”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93" y="1371600"/>
            <a:ext cx="5982433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LAMS  (Arm, Grip, Facial Droop)</a:t>
            </a:r>
          </a:p>
          <a:p>
            <a:r>
              <a:rPr lang="en-US" dirty="0" smtClean="0"/>
              <a:t>Cincinnati (Facial Droop, Arm, Speech)</a:t>
            </a:r>
          </a:p>
          <a:p>
            <a:r>
              <a:rPr lang="en-US" dirty="0" smtClean="0"/>
              <a:t>FAST-ED (Face, Arm Speech, Eye Deviation, Denial/Neglect)</a:t>
            </a:r>
          </a:p>
          <a:p>
            <a:r>
              <a:rPr lang="en-US" dirty="0" smtClean="0"/>
              <a:t>RACE (Face, Arm, Leg, Head/Eye Deviation, Aphasia, Agnosia/Neglect)</a:t>
            </a:r>
          </a:p>
          <a:p>
            <a:r>
              <a:rPr lang="en-US" dirty="0" smtClean="0"/>
              <a:t>BE FAST</a:t>
            </a:r>
          </a:p>
          <a:p>
            <a:pPr lvl="1"/>
            <a:r>
              <a:rPr lang="en-US" dirty="0" smtClean="0"/>
              <a:t>Balance + Eyes</a:t>
            </a:r>
          </a:p>
          <a:p>
            <a:r>
              <a:rPr lang="en-US" dirty="0" smtClean="0"/>
              <a:t>NIHSS</a:t>
            </a:r>
          </a:p>
          <a:p>
            <a:pPr lvl="1"/>
            <a:r>
              <a:rPr lang="en-US" dirty="0" smtClean="0"/>
              <a:t>Mostly for anterior strokes</a:t>
            </a:r>
          </a:p>
          <a:p>
            <a:pPr lvl="1"/>
            <a:r>
              <a:rPr lang="en-US" dirty="0" smtClean="0"/>
              <a:t>Weakness</a:t>
            </a:r>
          </a:p>
          <a:p>
            <a:pPr lvl="1"/>
            <a:r>
              <a:rPr lang="en-US" dirty="0" smtClean="0"/>
              <a:t>Ataxia</a:t>
            </a:r>
          </a:p>
          <a:p>
            <a:pPr lvl="1"/>
            <a:r>
              <a:rPr lang="en-US" dirty="0" smtClean="0"/>
              <a:t>Visual deficits</a:t>
            </a:r>
          </a:p>
          <a:p>
            <a:pPr lvl="1"/>
            <a:r>
              <a:rPr lang="en-US" dirty="0" smtClean="0"/>
              <a:t>Gaze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9327" y="1371600"/>
            <a:ext cx="5943600" cy="53149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Have the patient</a:t>
            </a:r>
          </a:p>
          <a:p>
            <a:pPr lvl="2"/>
            <a:r>
              <a:rPr lang="en-US" dirty="0" smtClean="0"/>
              <a:t>Swallow and Speak</a:t>
            </a:r>
            <a:endParaRPr lang="en-US" dirty="0"/>
          </a:p>
          <a:p>
            <a:r>
              <a:rPr lang="en-US" dirty="0"/>
              <a:t>Eye Exam</a:t>
            </a:r>
          </a:p>
          <a:p>
            <a:pPr lvl="2"/>
            <a:r>
              <a:rPr lang="en-US" dirty="0" smtClean="0"/>
              <a:t>Nystagmus?</a:t>
            </a:r>
            <a:r>
              <a:rPr lang="en-US" dirty="0"/>
              <a:t> </a:t>
            </a:r>
            <a:r>
              <a:rPr lang="en-US" dirty="0" smtClean="0"/>
              <a:t>Deviations?</a:t>
            </a:r>
          </a:p>
          <a:p>
            <a:r>
              <a:rPr lang="en-US" dirty="0" smtClean="0"/>
              <a:t>CN Exam</a:t>
            </a:r>
          </a:p>
          <a:p>
            <a:r>
              <a:rPr lang="en-US" dirty="0" smtClean="0"/>
              <a:t>Define Dizziness </a:t>
            </a:r>
          </a:p>
          <a:p>
            <a:pPr lvl="1"/>
            <a:r>
              <a:rPr lang="en-US" dirty="0" smtClean="0"/>
              <a:t>Ear roaring? Med Changes? Dimming vision?</a:t>
            </a:r>
            <a:endParaRPr lang="en-US" dirty="0"/>
          </a:p>
          <a:p>
            <a:r>
              <a:rPr lang="en-US" dirty="0"/>
              <a:t>Test the Gait</a:t>
            </a:r>
            <a:r>
              <a:rPr lang="en-US" dirty="0" smtClean="0"/>
              <a:t>!!</a:t>
            </a:r>
          </a:p>
          <a:p>
            <a:r>
              <a:rPr lang="en-US" dirty="0"/>
              <a:t>How often do you walk your patients in the ED?</a:t>
            </a:r>
          </a:p>
          <a:p>
            <a:pPr lvl="1"/>
            <a:r>
              <a:rPr lang="en-US" dirty="0"/>
              <a:t>Should you discharge him/her before seeing </a:t>
            </a:r>
            <a:r>
              <a:rPr lang="en-US" dirty="0" smtClean="0"/>
              <a:t>that?</a:t>
            </a:r>
          </a:p>
          <a:p>
            <a:r>
              <a:rPr lang="en-US" dirty="0" smtClean="0"/>
              <a:t>What </a:t>
            </a:r>
            <a:r>
              <a:rPr lang="en-US" dirty="0"/>
              <a:t>about some </a:t>
            </a:r>
            <a:r>
              <a:rPr lang="en-US" dirty="0" smtClean="0"/>
              <a:t>clinical decision </a:t>
            </a:r>
            <a:r>
              <a:rPr lang="en-US" dirty="0"/>
              <a:t>support </a:t>
            </a:r>
            <a:r>
              <a:rPr lang="en-US" dirty="0" smtClean="0"/>
              <a:t>tools?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9542</TotalTime>
  <Words>1747</Words>
  <Application>Microsoft Office PowerPoint</Application>
  <PresentationFormat>Widescreen</PresentationFormat>
  <Paragraphs>421</Paragraphs>
  <Slides>36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Complex Strokes and Strokes of Unknown Etiology</vt:lpstr>
      <vt:lpstr>Disclosures</vt:lpstr>
      <vt:lpstr>OBJECTIVES</vt:lpstr>
      <vt:lpstr>”Where I come from…it’s cornbread and chicken…”</vt:lpstr>
      <vt:lpstr>Posterior Circulation Strokes</vt:lpstr>
      <vt:lpstr>Common Symptoms</vt:lpstr>
      <vt:lpstr>PowerPoint Presentation</vt:lpstr>
      <vt:lpstr>Big Deal?</vt:lpstr>
      <vt:lpstr>Clinical Assessments: “It ain’t right”</vt:lpstr>
      <vt:lpstr>PowerPoint Presentation</vt:lpstr>
      <vt:lpstr>Etiology</vt:lpstr>
      <vt:lpstr>The Stroke Work-up</vt:lpstr>
      <vt:lpstr>DDX: A miss=Disaster</vt:lpstr>
      <vt:lpstr>If you miss it</vt:lpstr>
      <vt:lpstr>Case Study</vt:lpstr>
      <vt:lpstr>PowerPoint Presentation</vt:lpstr>
      <vt:lpstr>Management</vt:lpstr>
      <vt:lpstr>PowerPoint Presentation</vt:lpstr>
      <vt:lpstr>So, it went too far…  </vt:lpstr>
      <vt:lpstr>Neurosurgical Treatments</vt:lpstr>
      <vt:lpstr>Hematoma evacuation</vt:lpstr>
      <vt:lpstr>External (intra)ventricular drain (EVD)</vt:lpstr>
      <vt:lpstr>Hydrocephalus</vt:lpstr>
      <vt:lpstr>Ventriculoperitoneal Shunt</vt:lpstr>
      <vt:lpstr>What if it isn’t a stroke……</vt:lpstr>
      <vt:lpstr>Cryptogenic Stroke</vt:lpstr>
      <vt:lpstr>Case Study</vt:lpstr>
      <vt:lpstr>PowerPoint Presentation</vt:lpstr>
      <vt:lpstr>The Work-up (Hint: it’s the same as for any stroke)</vt:lpstr>
      <vt:lpstr>Cryptogenic: Embolic with no real source identified </vt:lpstr>
      <vt:lpstr>Missing cryptogenic stroke or AF</vt:lpstr>
      <vt:lpstr>Implantable Loop Recorder</vt:lpstr>
      <vt:lpstr>Management Post Discharge</vt:lpstr>
      <vt:lpstr>Unanswered questions</vt:lpstr>
      <vt:lpstr>Questions? --Reach out! 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Strokes and Strokes of Unknown Etiology</dc:title>
  <dc:creator>Michelle</dc:creator>
  <cp:lastModifiedBy>Yulieth Plata</cp:lastModifiedBy>
  <cp:revision>68</cp:revision>
  <cp:lastPrinted>2017-05-16T19:40:00Z</cp:lastPrinted>
  <dcterms:created xsi:type="dcterms:W3CDTF">2017-05-08T03:00:55Z</dcterms:created>
  <dcterms:modified xsi:type="dcterms:W3CDTF">2017-09-14T19:18:18Z</dcterms:modified>
</cp:coreProperties>
</file>