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7"/>
  </p:notesMasterIdLst>
  <p:sldIdLst>
    <p:sldId id="1456" r:id="rId2"/>
    <p:sldId id="1457" r:id="rId3"/>
    <p:sldId id="1458" r:id="rId4"/>
    <p:sldId id="1459" r:id="rId5"/>
    <p:sldId id="1460" r:id="rId6"/>
    <p:sldId id="1461" r:id="rId7"/>
    <p:sldId id="1462" r:id="rId8"/>
    <p:sldId id="1463" r:id="rId9"/>
    <p:sldId id="1464" r:id="rId10"/>
    <p:sldId id="1465" r:id="rId11"/>
    <p:sldId id="1466" r:id="rId12"/>
    <p:sldId id="1467" r:id="rId13"/>
    <p:sldId id="1469" r:id="rId14"/>
    <p:sldId id="1471" r:id="rId15"/>
    <p:sldId id="1472"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068A6"/>
    <a:srgbClr val="0099FF"/>
    <a:srgbClr val="0033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19944" autoAdjust="0"/>
    <p:restoredTop sz="94660"/>
  </p:normalViewPr>
  <p:slideViewPr>
    <p:cSldViewPr>
      <p:cViewPr varScale="1">
        <p:scale>
          <a:sx n="79" d="100"/>
          <a:sy n="79" d="100"/>
        </p:scale>
        <p:origin x="238" y="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5D09B44-4148-487D-ABF2-6A0E69C9E6FA}" type="datetimeFigureOut">
              <a:rPr lang="en-US"/>
              <a:pPr>
                <a:defRPr/>
              </a:pPr>
              <a:t>5/25/2017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31AFAFD-142E-4759-87EB-E0492E407BA5}" type="slidenum">
              <a:rPr lang="en-US"/>
              <a:pPr>
                <a:defRPr/>
              </a:pPr>
              <a:t>‹#›</a:t>
            </a:fld>
            <a:endParaRPr lang="en-US"/>
          </a:p>
        </p:txBody>
      </p:sp>
    </p:spTree>
    <p:extLst>
      <p:ext uri="{BB962C8B-B14F-4D97-AF65-F5344CB8AC3E}">
        <p14:creationId xmlns:p14="http://schemas.microsoft.com/office/powerpoint/2010/main" val="2167731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sm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228600"/>
            <a:ext cx="1219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flipH="1">
            <a:off x="0" y="6781800"/>
            <a:ext cx="9144000" cy="46038"/>
          </a:xfrm>
          <a:prstGeom prst="rect">
            <a:avLst/>
          </a:prstGeom>
          <a:gradFill rotWithShape="1">
            <a:gsLst>
              <a:gs pos="0">
                <a:srgbClr val="000000">
                  <a:alpha val="0"/>
                </a:srgbClr>
              </a:gs>
              <a:gs pos="50000">
                <a:srgbClr val="ECD426">
                  <a:alpha val="70000"/>
                </a:srgbClr>
              </a:gs>
              <a:gs pos="100000">
                <a:srgbClr val="000000">
                  <a:alpha val="0"/>
                </a:srgbClr>
              </a:gs>
            </a:gsLst>
            <a:lin ang="0" scaled="1"/>
          </a:gradFill>
          <a:ln w="9525">
            <a:noFill/>
            <a:miter lim="800000"/>
            <a:headEnd/>
            <a:tailEnd/>
          </a:ln>
          <a:effectLst/>
        </p:spPr>
        <p:txBody>
          <a:bodyPr wrap="none" anchor="ctr"/>
          <a:lstStyle/>
          <a:p>
            <a:pPr>
              <a:defRPr/>
            </a:pPr>
            <a:endParaRPr lang="en-US"/>
          </a:p>
        </p:txBody>
      </p:sp>
      <p:sp>
        <p:nvSpPr>
          <p:cNvPr id="6" name="Rectangle 8"/>
          <p:cNvSpPr>
            <a:spLocks noChangeArrowheads="1"/>
          </p:cNvSpPr>
          <p:nvPr/>
        </p:nvSpPr>
        <p:spPr bwMode="auto">
          <a:xfrm flipH="1">
            <a:off x="152400" y="0"/>
            <a:ext cx="9144000" cy="46038"/>
          </a:xfrm>
          <a:prstGeom prst="rect">
            <a:avLst/>
          </a:prstGeom>
          <a:gradFill rotWithShape="1">
            <a:gsLst>
              <a:gs pos="0">
                <a:srgbClr val="000000">
                  <a:alpha val="0"/>
                </a:srgbClr>
              </a:gs>
              <a:gs pos="50000">
                <a:srgbClr val="ECD426">
                  <a:alpha val="70000"/>
                </a:srgbClr>
              </a:gs>
              <a:gs pos="100000">
                <a:srgbClr val="000000">
                  <a:alpha val="0"/>
                </a:srgbClr>
              </a:gs>
            </a:gsLst>
            <a:lin ang="0" scaled="1"/>
          </a:gradFill>
          <a:ln w="9525">
            <a:noFill/>
            <a:miter lim="800000"/>
            <a:headEnd/>
            <a:tailEnd/>
          </a:ln>
          <a:effectLst/>
        </p:spPr>
        <p:txBody>
          <a:bodyPr wrap="none" anchor="ctr"/>
          <a:lstStyle/>
          <a:p>
            <a:pPr>
              <a:defRPr/>
            </a:pPr>
            <a:endParaRPr lang="en-US"/>
          </a:p>
        </p:txBody>
      </p:sp>
      <p:sp>
        <p:nvSpPr>
          <p:cNvPr id="74754" name="Rectangle 2"/>
          <p:cNvSpPr>
            <a:spLocks noGrp="1" noChangeArrowheads="1"/>
          </p:cNvSpPr>
          <p:nvPr>
            <p:ph type="ctrTitle"/>
          </p:nvPr>
        </p:nvSpPr>
        <p:spPr>
          <a:xfrm>
            <a:off x="696913" y="1549400"/>
            <a:ext cx="7772400" cy="1470025"/>
          </a:xfrm>
        </p:spPr>
        <p:txBody>
          <a:bodyPr/>
          <a:lstStyle>
            <a:lvl1pPr>
              <a:defRPr/>
            </a:lvl1pPr>
          </a:lstStyle>
          <a:p>
            <a:r>
              <a:rPr lang="en-US"/>
              <a:t>Click to edit Master title style</a:t>
            </a:r>
          </a:p>
        </p:txBody>
      </p:sp>
      <p:sp>
        <p:nvSpPr>
          <p:cNvPr id="74755" name="Rectangle 3"/>
          <p:cNvSpPr>
            <a:spLocks noGrp="1" noChangeArrowheads="1"/>
          </p:cNvSpPr>
          <p:nvPr>
            <p:ph type="subTitle" idx="1"/>
          </p:nvPr>
        </p:nvSpPr>
        <p:spPr>
          <a:xfrm>
            <a:off x="1381125" y="3422650"/>
            <a:ext cx="64008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FC4EF657-C634-4FE1-A000-0F9B6AE2BD3D}" type="datetime1">
              <a:rPr lang="en-US"/>
              <a:pPr>
                <a:defRPr/>
              </a:pPr>
              <a:t>5/25/2017</a:t>
            </a:fld>
            <a:endParaRPr lang="en-US"/>
          </a:p>
        </p:txBody>
      </p:sp>
    </p:spTree>
    <p:extLst>
      <p:ext uri="{BB962C8B-B14F-4D97-AF65-F5344CB8AC3E}">
        <p14:creationId xmlns:p14="http://schemas.microsoft.com/office/powerpoint/2010/main" val="41301481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0AE0367-2945-4C96-ADE2-99071812D994}" type="datetime1">
              <a:rPr lang="en-US"/>
              <a:pPr>
                <a:defRPr/>
              </a:pPr>
              <a:t>5/25/2017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571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2947CCD-4230-44DD-9D3B-FB751E8F8F54}" type="datetime1">
              <a:rPr lang="en-US"/>
              <a:pPr>
                <a:defRPr/>
              </a:pPr>
              <a:t>5/25/2017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2414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14400"/>
            <a:ext cx="7772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FBF6539-2D31-4109-9CCF-65CB1E093391}" type="datetime1">
              <a:rPr lang="en-US"/>
              <a:pPr>
                <a:defRPr/>
              </a:pPr>
              <a:t>5/25/2017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335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4620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438400"/>
            <a:ext cx="7772400" cy="36576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87C2D74D-438A-44C7-A85C-83C28AA18B9C}" type="datetime1">
              <a:rPr lang="en-US"/>
              <a:pPr>
                <a:defRPr/>
              </a:pPr>
              <a:t>5/25/2017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0543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591FF84-C04B-4ECB-A486-E9C65A8D6C72}" type="datetime1">
              <a:rPr lang="en-US"/>
              <a:pPr>
                <a:defRPr/>
              </a:pPr>
              <a:t>5/25/2017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928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04A49BA-69BA-4EC4-882F-DA4948802422}" type="datetime1">
              <a:rPr lang="en-US"/>
              <a:pPr>
                <a:defRPr/>
              </a:pPr>
              <a:t>5/25/2017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442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27620E7-35D5-4CB6-986F-DB048B3F25DB}" type="datetime1">
              <a:rPr lang="en-US"/>
              <a:pPr>
                <a:defRPr/>
              </a:pPr>
              <a:t>5/25/2017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3453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1BC9B14-70C7-4888-8AB5-E98C62FD4D6C}" type="datetime1">
              <a:rPr lang="en-US"/>
              <a:pPr>
                <a:defRPr/>
              </a:pPr>
              <a:t>5/25/2017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0117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DA581DA-7853-474C-9A2B-C290DC1280FB}" type="datetime1">
              <a:rPr lang="en-US"/>
              <a:pPr>
                <a:defRPr/>
              </a:pPr>
              <a:t>5/25/2017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684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15C2126-C3BF-49E5-82EF-4083509B2E41}" type="datetime1">
              <a:rPr lang="en-US"/>
              <a:pPr>
                <a:defRPr/>
              </a:pPr>
              <a:t>5/25/2017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7723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9CC945-29B9-47FD-A794-6C6E484ED2E8}" type="datetime1">
              <a:rPr lang="en-US"/>
              <a:pPr>
                <a:defRPr/>
              </a:pPr>
              <a:t>5/25/2017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3968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548DD66-CF9E-49C8-BDE3-4CC23A3A7B39}" type="datetime1">
              <a:rPr lang="en-US"/>
              <a:pPr>
                <a:defRPr/>
              </a:pPr>
              <a:t>5/25/2017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019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14400"/>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438400"/>
            <a:ext cx="777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Times New Roman" pitchFamily="18" charset="0"/>
              </a:defRPr>
            </a:lvl1pPr>
          </a:lstStyle>
          <a:p>
            <a:pPr>
              <a:defRPr/>
            </a:pPr>
            <a:fld id="{319C2AAB-23FB-444B-8C0F-46D64F79D85B}" type="datetime1">
              <a:rPr lang="en-US"/>
              <a:pPr>
                <a:defRPr/>
              </a:pPr>
              <a:t>5/25/2017</a:t>
            </a:fld>
            <a:endParaRPr lang="en-US"/>
          </a:p>
        </p:txBody>
      </p:sp>
      <p:sp>
        <p:nvSpPr>
          <p:cNvPr id="737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atin typeface="Times New Roman" pitchFamily="18" charset="0"/>
              </a:defRPr>
            </a:lvl1pPr>
          </a:lstStyle>
          <a:p>
            <a:pPr>
              <a:defRPr/>
            </a:pPr>
            <a:endParaRPr lang="en-US"/>
          </a:p>
        </p:txBody>
      </p:sp>
      <p:pic>
        <p:nvPicPr>
          <p:cNvPr id="1030" name="Picture 7" descr="sm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488" y="228600"/>
            <a:ext cx="12192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Rectangle 9"/>
          <p:cNvSpPr>
            <a:spLocks noChangeArrowheads="1"/>
          </p:cNvSpPr>
          <p:nvPr/>
        </p:nvSpPr>
        <p:spPr bwMode="auto">
          <a:xfrm flipH="1">
            <a:off x="6350" y="6805613"/>
            <a:ext cx="9144000" cy="46037"/>
          </a:xfrm>
          <a:prstGeom prst="rect">
            <a:avLst/>
          </a:prstGeom>
          <a:gradFill rotWithShape="1">
            <a:gsLst>
              <a:gs pos="0">
                <a:srgbClr val="000000">
                  <a:alpha val="0"/>
                </a:srgbClr>
              </a:gs>
              <a:gs pos="50000">
                <a:srgbClr val="ECD426">
                  <a:alpha val="70000"/>
                </a:srgbClr>
              </a:gs>
              <a:gs pos="100000">
                <a:srgbClr val="000000">
                  <a:alpha val="0"/>
                </a:srgbClr>
              </a:gs>
            </a:gsLst>
            <a:lin ang="0" scaled="1"/>
          </a:gradFill>
          <a:ln w="9525">
            <a:noFill/>
            <a:miter lim="800000"/>
            <a:headEnd/>
            <a:tailEnd/>
          </a:ln>
          <a:effectLst/>
        </p:spPr>
        <p:txBody>
          <a:bodyPr wrap="none" anchor="ctr"/>
          <a:lstStyle/>
          <a:p>
            <a:pPr>
              <a:defRPr/>
            </a:pPr>
            <a:endParaRPr lang="en-US"/>
          </a:p>
        </p:txBody>
      </p:sp>
      <p:sp>
        <p:nvSpPr>
          <p:cNvPr id="73738" name="Rectangle 10"/>
          <p:cNvSpPr>
            <a:spLocks noChangeArrowheads="1"/>
          </p:cNvSpPr>
          <p:nvPr/>
        </p:nvSpPr>
        <p:spPr bwMode="auto">
          <a:xfrm flipH="1">
            <a:off x="152400" y="0"/>
            <a:ext cx="9144000" cy="46038"/>
          </a:xfrm>
          <a:prstGeom prst="rect">
            <a:avLst/>
          </a:prstGeom>
          <a:gradFill rotWithShape="1">
            <a:gsLst>
              <a:gs pos="0">
                <a:srgbClr val="000000">
                  <a:alpha val="0"/>
                </a:srgbClr>
              </a:gs>
              <a:gs pos="50000">
                <a:srgbClr val="ECD426">
                  <a:alpha val="70000"/>
                </a:srgbClr>
              </a:gs>
              <a:gs pos="100000">
                <a:srgbClr val="000000">
                  <a:alpha val="0"/>
                </a:srgbClr>
              </a:gs>
            </a:gsLst>
            <a:lin ang="0" scaled="1"/>
          </a:gradFill>
          <a:ln w="9525">
            <a:noFill/>
            <a:miter lim="800000"/>
            <a:headEnd/>
            <a:tailEnd/>
          </a:ln>
          <a:effectLst/>
        </p:spPr>
        <p:txBody>
          <a:bodyPr wrap="none" anchor="ctr"/>
          <a:lstStyle/>
          <a:p>
            <a:pPr>
              <a:defRPr/>
            </a:pPr>
            <a:endParaRPr lang="en-US"/>
          </a:p>
        </p:txBody>
      </p:sp>
    </p:spTree>
  </p:cSld>
  <p:clrMap bg1="dk2" tx1="lt1" bg2="dk1" tx2="lt2" accent1="accent1" accent2="accent2" accent3="accent3" accent4="accent4" accent5="accent5" accent6="accent6" hlink="hlink" folHlink="folHlink"/>
  <p:sldLayoutIdLst>
    <p:sldLayoutId id="2147484086"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FFFF66"/>
          </a:solidFill>
          <a:latin typeface="+mj-lt"/>
          <a:ea typeface="+mj-ea"/>
          <a:cs typeface="+mj-cs"/>
        </a:defRPr>
      </a:lvl1pPr>
      <a:lvl2pPr algn="ctr" rtl="0" eaLnBrk="0" fontAlgn="base" hangingPunct="0">
        <a:spcBef>
          <a:spcPct val="0"/>
        </a:spcBef>
        <a:spcAft>
          <a:spcPct val="0"/>
        </a:spcAft>
        <a:defRPr sz="4400">
          <a:solidFill>
            <a:srgbClr val="FFFF66"/>
          </a:solidFill>
          <a:latin typeface="Times New Roman" pitchFamily="18" charset="0"/>
        </a:defRPr>
      </a:lvl2pPr>
      <a:lvl3pPr algn="ctr" rtl="0" eaLnBrk="0" fontAlgn="base" hangingPunct="0">
        <a:spcBef>
          <a:spcPct val="0"/>
        </a:spcBef>
        <a:spcAft>
          <a:spcPct val="0"/>
        </a:spcAft>
        <a:defRPr sz="4400">
          <a:solidFill>
            <a:srgbClr val="FFFF66"/>
          </a:solidFill>
          <a:latin typeface="Times New Roman" pitchFamily="18" charset="0"/>
        </a:defRPr>
      </a:lvl3pPr>
      <a:lvl4pPr algn="ctr" rtl="0" eaLnBrk="0" fontAlgn="base" hangingPunct="0">
        <a:spcBef>
          <a:spcPct val="0"/>
        </a:spcBef>
        <a:spcAft>
          <a:spcPct val="0"/>
        </a:spcAft>
        <a:defRPr sz="4400">
          <a:solidFill>
            <a:srgbClr val="FFFF66"/>
          </a:solidFill>
          <a:latin typeface="Times New Roman" pitchFamily="18" charset="0"/>
        </a:defRPr>
      </a:lvl4pPr>
      <a:lvl5pPr algn="ctr" rtl="0" eaLnBrk="0" fontAlgn="base" hangingPunct="0">
        <a:spcBef>
          <a:spcPct val="0"/>
        </a:spcBef>
        <a:spcAft>
          <a:spcPct val="0"/>
        </a:spcAft>
        <a:defRPr sz="4400">
          <a:solidFill>
            <a:srgbClr val="FFFF66"/>
          </a:solidFill>
          <a:latin typeface="Times New Roman" pitchFamily="18" charset="0"/>
        </a:defRPr>
      </a:lvl5pPr>
      <a:lvl6pPr marL="457200" algn="ctr" rtl="0" fontAlgn="base">
        <a:spcBef>
          <a:spcPct val="0"/>
        </a:spcBef>
        <a:spcAft>
          <a:spcPct val="0"/>
        </a:spcAft>
        <a:defRPr sz="4400">
          <a:solidFill>
            <a:srgbClr val="FFFF66"/>
          </a:solidFill>
          <a:latin typeface="Times New Roman" pitchFamily="18" charset="0"/>
        </a:defRPr>
      </a:lvl6pPr>
      <a:lvl7pPr marL="914400" algn="ctr" rtl="0" fontAlgn="base">
        <a:spcBef>
          <a:spcPct val="0"/>
        </a:spcBef>
        <a:spcAft>
          <a:spcPct val="0"/>
        </a:spcAft>
        <a:defRPr sz="4400">
          <a:solidFill>
            <a:srgbClr val="FFFF66"/>
          </a:solidFill>
          <a:latin typeface="Times New Roman" pitchFamily="18" charset="0"/>
        </a:defRPr>
      </a:lvl7pPr>
      <a:lvl8pPr marL="1371600" algn="ctr" rtl="0" fontAlgn="base">
        <a:spcBef>
          <a:spcPct val="0"/>
        </a:spcBef>
        <a:spcAft>
          <a:spcPct val="0"/>
        </a:spcAft>
        <a:defRPr sz="4400">
          <a:solidFill>
            <a:srgbClr val="FFFF66"/>
          </a:solidFill>
          <a:latin typeface="Times New Roman" pitchFamily="18" charset="0"/>
        </a:defRPr>
      </a:lvl8pPr>
      <a:lvl9pPr marL="1828800" algn="ctr" rtl="0" fontAlgn="base">
        <a:spcBef>
          <a:spcPct val="0"/>
        </a:spcBef>
        <a:spcAft>
          <a:spcPct val="0"/>
        </a:spcAft>
        <a:defRPr sz="4400">
          <a:solidFill>
            <a:srgbClr val="FFFF66"/>
          </a:solidFill>
          <a:latin typeface="Times New Roman" pitchFamily="18" charset="0"/>
        </a:defRPr>
      </a:lvl9pPr>
    </p:titleStyle>
    <p:bodyStyle>
      <a:lvl1pPr marL="342900" indent="-342900" algn="l" rtl="0" eaLnBrk="0" fontAlgn="base" hangingPunct="0">
        <a:spcBef>
          <a:spcPct val="20000"/>
        </a:spcBef>
        <a:spcAft>
          <a:spcPct val="0"/>
        </a:spcAft>
        <a:buClr>
          <a:srgbClr val="0000FF"/>
        </a:buClr>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lr>
          <a:srgbClr val="3366FF"/>
        </a:buClr>
        <a:buChar char="•"/>
        <a:defRPr sz="2800">
          <a:solidFill>
            <a:schemeClr val="tx2"/>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2"/>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2"/>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2"/>
          </a:solidFill>
          <a:latin typeface="+mn-lt"/>
        </a:defRPr>
      </a:lvl5pPr>
      <a:lvl6pPr marL="2514600" indent="-228600" algn="l" rtl="0" fontAlgn="base">
        <a:spcBef>
          <a:spcPct val="20000"/>
        </a:spcBef>
        <a:spcAft>
          <a:spcPct val="0"/>
        </a:spcAft>
        <a:buFont typeface="Times New Roman" pitchFamily="18" charset="0"/>
        <a:buChar char="–"/>
        <a:defRPr sz="2000">
          <a:solidFill>
            <a:schemeClr val="tx2"/>
          </a:solidFill>
          <a:latin typeface="+mn-lt"/>
        </a:defRPr>
      </a:lvl6pPr>
      <a:lvl7pPr marL="2971800" indent="-228600" algn="l" rtl="0" fontAlgn="base">
        <a:spcBef>
          <a:spcPct val="20000"/>
        </a:spcBef>
        <a:spcAft>
          <a:spcPct val="0"/>
        </a:spcAft>
        <a:buFont typeface="Times New Roman" pitchFamily="18" charset="0"/>
        <a:buChar char="–"/>
        <a:defRPr sz="2000">
          <a:solidFill>
            <a:schemeClr val="tx2"/>
          </a:solidFill>
          <a:latin typeface="+mn-lt"/>
        </a:defRPr>
      </a:lvl7pPr>
      <a:lvl8pPr marL="3429000" indent="-228600" algn="l" rtl="0" fontAlgn="base">
        <a:spcBef>
          <a:spcPct val="20000"/>
        </a:spcBef>
        <a:spcAft>
          <a:spcPct val="0"/>
        </a:spcAft>
        <a:buFont typeface="Times New Roman" pitchFamily="18" charset="0"/>
        <a:buChar char="–"/>
        <a:defRPr sz="2000">
          <a:solidFill>
            <a:schemeClr val="tx2"/>
          </a:solidFill>
          <a:latin typeface="+mn-lt"/>
        </a:defRPr>
      </a:lvl8pPr>
      <a:lvl9pPr marL="3886200" indent="-228600" algn="l" rtl="0" fontAlgn="base">
        <a:spcBef>
          <a:spcPct val="20000"/>
        </a:spcBef>
        <a:spcAft>
          <a:spcPct val="0"/>
        </a:spcAft>
        <a:buFont typeface="Times New Roman" pitchFamily="18"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media" Target="../media/media2.wmv"/><Relationship Id="rId7" Type="http://schemas.openxmlformats.org/officeDocument/2006/relationships/image" Target="../media/image3.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video" Target="../media/media2.wmv"/></Relationships>
</file>

<file path=ppt/slides/_rels/slide3.xml.rels><?xml version="1.0" encoding="UTF-8" standalone="yes"?>
<Relationships xmlns="http://schemas.openxmlformats.org/package/2006/relationships"><Relationship Id="rId3" Type="http://schemas.microsoft.com/office/2007/relationships/media" Target="../media/media4.wmv"/><Relationship Id="rId7" Type="http://schemas.openxmlformats.org/officeDocument/2006/relationships/image" Target="../media/image5.png"/><Relationship Id="rId2" Type="http://schemas.openxmlformats.org/officeDocument/2006/relationships/video" Target="../media/media3.wmv"/><Relationship Id="rId1" Type="http://schemas.microsoft.com/office/2007/relationships/media" Target="../media/media3.wm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video" Target="../media/media4.wmv"/></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コンテンツ プレースホルダー 4"/>
          <p:cNvSpPr>
            <a:spLocks noGrp="1"/>
          </p:cNvSpPr>
          <p:nvPr>
            <p:ph idx="1"/>
          </p:nvPr>
        </p:nvSpPr>
        <p:spPr>
          <a:xfrm>
            <a:off x="709943" y="2311938"/>
            <a:ext cx="7772400" cy="3657600"/>
          </a:xfrm>
        </p:spPr>
        <p:txBody>
          <a:bodyPr/>
          <a:lstStyle/>
          <a:p>
            <a:pPr marL="0" indent="0">
              <a:buNone/>
            </a:pPr>
            <a:r>
              <a:rPr kumimoji="1" lang="en-US" altLang="ja-JP" dirty="0" smtClean="0">
                <a:ea typeface="ＭＳ Ｐゴシック" charset="-128"/>
              </a:rPr>
              <a:t>A 43yo woman presents with Hunt and Hess 2, Fisher 3 SAH:</a:t>
            </a:r>
          </a:p>
          <a:p>
            <a:pPr marL="0" indent="0">
              <a:buNone/>
            </a:pPr>
            <a:endParaRPr kumimoji="1" lang="en-US" altLang="ja-JP" dirty="0" smtClean="0">
              <a:ea typeface="ＭＳ Ｐゴシック" charset="-128"/>
            </a:endParaRPr>
          </a:p>
          <a:p>
            <a:r>
              <a:rPr kumimoji="1" lang="en-US" altLang="ja-JP" dirty="0" smtClean="0">
                <a:ea typeface="ＭＳ Ｐゴシック" charset="-128"/>
              </a:rPr>
              <a:t>5mm left </a:t>
            </a:r>
            <a:r>
              <a:rPr kumimoji="1" lang="en-US" altLang="ja-JP" dirty="0" err="1" smtClean="0">
                <a:ea typeface="ＭＳ Ｐゴシック" charset="-128"/>
              </a:rPr>
              <a:t>PComm</a:t>
            </a:r>
            <a:r>
              <a:rPr kumimoji="1" lang="en-US" altLang="ja-JP" dirty="0" smtClean="0">
                <a:ea typeface="ＭＳ Ｐゴシック" charset="-128"/>
              </a:rPr>
              <a:t> aneurysm</a:t>
            </a:r>
          </a:p>
          <a:p>
            <a:r>
              <a:rPr kumimoji="1" lang="en-US" altLang="ja-JP" dirty="0" smtClean="0">
                <a:ea typeface="ＭＳ Ｐゴシック" charset="-128"/>
              </a:rPr>
              <a:t>2mm </a:t>
            </a:r>
            <a:r>
              <a:rPr kumimoji="1" lang="en-US" altLang="ja-JP" dirty="0" err="1" smtClean="0">
                <a:ea typeface="ＭＳ Ｐゴシック" charset="-128"/>
              </a:rPr>
              <a:t>Acomm</a:t>
            </a:r>
            <a:r>
              <a:rPr kumimoji="1" lang="en-US" altLang="ja-JP" dirty="0" smtClean="0">
                <a:ea typeface="ＭＳ Ｐゴシック" charset="-128"/>
              </a:rPr>
              <a:t> aneurysm</a:t>
            </a:r>
          </a:p>
          <a:p>
            <a:r>
              <a:rPr kumimoji="1" lang="en-US" altLang="ja-JP" dirty="0" err="1" smtClean="0">
                <a:ea typeface="ＭＳ Ｐゴシック" charset="-128"/>
              </a:rPr>
              <a:t>Spetzler</a:t>
            </a:r>
            <a:r>
              <a:rPr kumimoji="1" lang="en-US" altLang="ja-JP" dirty="0" smtClean="0">
                <a:ea typeface="ＭＳ Ｐゴシック" charset="-128"/>
              </a:rPr>
              <a:t>-Martin grade 4 L </a:t>
            </a:r>
            <a:r>
              <a:rPr kumimoji="1" lang="en-US" altLang="ja-JP" dirty="0" err="1" smtClean="0">
                <a:ea typeface="ＭＳ Ｐゴシック" charset="-128"/>
              </a:rPr>
              <a:t>parieto</a:t>
            </a:r>
            <a:r>
              <a:rPr kumimoji="1" lang="en-US" altLang="ja-JP" dirty="0" smtClean="0">
                <a:ea typeface="ＭＳ Ｐゴシック" charset="-128"/>
              </a:rPr>
              <a:t>-occipital AVM</a:t>
            </a:r>
          </a:p>
        </p:txBody>
      </p:sp>
      <p:sp>
        <p:nvSpPr>
          <p:cNvPr id="2" name="Title 1"/>
          <p:cNvSpPr>
            <a:spLocks noGrp="1"/>
          </p:cNvSpPr>
          <p:nvPr>
            <p:ph type="title"/>
          </p:nvPr>
        </p:nvSpPr>
        <p:spPr>
          <a:xfrm>
            <a:off x="685800" y="678094"/>
            <a:ext cx="7772400" cy="1462088"/>
          </a:xfrm>
        </p:spPr>
        <p:txBody>
          <a:bodyPr/>
          <a:lstStyle/>
          <a:p>
            <a:r>
              <a:rPr lang="en-US" dirty="0" smtClean="0"/>
              <a:t>Case #2</a:t>
            </a:r>
            <a:endParaRPr lang="en-US" dirty="0"/>
          </a:p>
        </p:txBody>
      </p:sp>
    </p:spTree>
    <p:extLst>
      <p:ext uri="{BB962C8B-B14F-4D97-AF65-F5344CB8AC3E}">
        <p14:creationId xmlns:p14="http://schemas.microsoft.com/office/powerpoint/2010/main" val="4000548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242" t="29481" r="5590" b="9472"/>
          <a:stretch/>
        </p:blipFill>
        <p:spPr bwMode="auto">
          <a:xfrm>
            <a:off x="92466" y="1495398"/>
            <a:ext cx="9104485" cy="397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1931540" y="3383020"/>
            <a:ext cx="7212459" cy="19520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76655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6764"/>
          <a:stretch/>
        </p:blipFill>
        <p:spPr>
          <a:xfrm>
            <a:off x="208230" y="1023041"/>
            <a:ext cx="3935992" cy="537436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9038" r="8016"/>
          <a:stretch/>
        </p:blipFill>
        <p:spPr>
          <a:xfrm>
            <a:off x="4725910" y="1016990"/>
            <a:ext cx="3929204" cy="5386464"/>
          </a:xfrm>
          <a:prstGeom prst="rect">
            <a:avLst/>
          </a:prstGeom>
        </p:spPr>
      </p:pic>
    </p:spTree>
    <p:extLst>
      <p:ext uri="{BB962C8B-B14F-4D97-AF65-F5344CB8AC3E}">
        <p14:creationId xmlns:p14="http://schemas.microsoft.com/office/powerpoint/2010/main" val="2344956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bwMode="auto">
          <a:xfrm>
            <a:off x="81481" y="5682879"/>
            <a:ext cx="906251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FF"/>
              </a:buClr>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rgbClr val="3366FF"/>
              </a:buClr>
              <a:buChar char="•"/>
              <a:defRPr sz="2800">
                <a:solidFill>
                  <a:schemeClr val="tx2"/>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2"/>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2"/>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2"/>
                </a:solidFill>
                <a:latin typeface="+mn-lt"/>
              </a:defRPr>
            </a:lvl5pPr>
            <a:lvl6pPr marL="2514600" indent="-228600" algn="l" rtl="0" fontAlgn="base">
              <a:spcBef>
                <a:spcPct val="20000"/>
              </a:spcBef>
              <a:spcAft>
                <a:spcPct val="0"/>
              </a:spcAft>
              <a:buFont typeface="Times New Roman" pitchFamily="18" charset="0"/>
              <a:buChar char="–"/>
              <a:defRPr sz="2000">
                <a:solidFill>
                  <a:schemeClr val="tx2"/>
                </a:solidFill>
                <a:latin typeface="+mn-lt"/>
              </a:defRPr>
            </a:lvl6pPr>
            <a:lvl7pPr marL="2971800" indent="-228600" algn="l" rtl="0" fontAlgn="base">
              <a:spcBef>
                <a:spcPct val="20000"/>
              </a:spcBef>
              <a:spcAft>
                <a:spcPct val="0"/>
              </a:spcAft>
              <a:buFont typeface="Times New Roman" pitchFamily="18" charset="0"/>
              <a:buChar char="–"/>
              <a:defRPr sz="2000">
                <a:solidFill>
                  <a:schemeClr val="tx2"/>
                </a:solidFill>
                <a:latin typeface="+mn-lt"/>
              </a:defRPr>
            </a:lvl7pPr>
            <a:lvl8pPr marL="3429000" indent="-228600" algn="l" rtl="0" fontAlgn="base">
              <a:spcBef>
                <a:spcPct val="20000"/>
              </a:spcBef>
              <a:spcAft>
                <a:spcPct val="0"/>
              </a:spcAft>
              <a:buFont typeface="Times New Roman" pitchFamily="18" charset="0"/>
              <a:buChar char="–"/>
              <a:defRPr sz="2000">
                <a:solidFill>
                  <a:schemeClr val="tx2"/>
                </a:solidFill>
                <a:latin typeface="+mn-lt"/>
              </a:defRPr>
            </a:lvl8pPr>
            <a:lvl9pPr marL="3886200" indent="-228600" algn="l" rtl="0" fontAlgn="base">
              <a:spcBef>
                <a:spcPct val="20000"/>
              </a:spcBef>
              <a:spcAft>
                <a:spcPct val="0"/>
              </a:spcAft>
              <a:buFont typeface="Times New Roman" pitchFamily="18" charset="0"/>
              <a:buChar char="–"/>
              <a:defRPr sz="2000">
                <a:solidFill>
                  <a:schemeClr val="tx2"/>
                </a:solidFill>
                <a:latin typeface="+mn-lt"/>
              </a:defRPr>
            </a:lvl9pPr>
          </a:lstStyle>
          <a:p>
            <a:pPr marL="0" indent="0">
              <a:buFontTx/>
              <a:buNone/>
            </a:pPr>
            <a:r>
              <a:rPr kumimoji="1" lang="en-US" altLang="ja-JP" sz="2000" kern="0" dirty="0" smtClean="0">
                <a:ea typeface="ＭＳ Ｐゴシック" charset="-128"/>
              </a:rPr>
              <a:t>This is what the coils looked like at the end of coiling- I missed the clot seen on the coil at the aneurysm neck and the significant movement of the coil.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83" y="1156581"/>
            <a:ext cx="4237022" cy="423702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740" y="1156581"/>
            <a:ext cx="4237022" cy="4237022"/>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38621" b="18943"/>
          <a:stretch/>
        </p:blipFill>
        <p:spPr>
          <a:xfrm>
            <a:off x="311180" y="1298590"/>
            <a:ext cx="2993335" cy="3953003"/>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r="32371" b="27667"/>
          <a:stretch/>
        </p:blipFill>
        <p:spPr>
          <a:xfrm>
            <a:off x="4612740" y="1156580"/>
            <a:ext cx="3692718" cy="3949573"/>
          </a:xfrm>
          <a:prstGeom prst="rect">
            <a:avLst/>
          </a:prstGeom>
        </p:spPr>
      </p:pic>
    </p:spTree>
    <p:extLst>
      <p:ext uri="{BB962C8B-B14F-4D97-AF65-F5344CB8AC3E}">
        <p14:creationId xmlns:p14="http://schemas.microsoft.com/office/powerpoint/2010/main" val="72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bwMode="auto">
          <a:xfrm>
            <a:off x="81481" y="5332284"/>
            <a:ext cx="906251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FF"/>
              </a:buClr>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rgbClr val="3366FF"/>
              </a:buClr>
              <a:buChar char="•"/>
              <a:defRPr sz="2800">
                <a:solidFill>
                  <a:schemeClr val="tx2"/>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2"/>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2"/>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2"/>
                </a:solidFill>
                <a:latin typeface="+mn-lt"/>
              </a:defRPr>
            </a:lvl5pPr>
            <a:lvl6pPr marL="2514600" indent="-228600" algn="l" rtl="0" fontAlgn="base">
              <a:spcBef>
                <a:spcPct val="20000"/>
              </a:spcBef>
              <a:spcAft>
                <a:spcPct val="0"/>
              </a:spcAft>
              <a:buFont typeface="Times New Roman" pitchFamily="18" charset="0"/>
              <a:buChar char="–"/>
              <a:defRPr sz="2000">
                <a:solidFill>
                  <a:schemeClr val="tx2"/>
                </a:solidFill>
                <a:latin typeface="+mn-lt"/>
              </a:defRPr>
            </a:lvl6pPr>
            <a:lvl7pPr marL="2971800" indent="-228600" algn="l" rtl="0" fontAlgn="base">
              <a:spcBef>
                <a:spcPct val="20000"/>
              </a:spcBef>
              <a:spcAft>
                <a:spcPct val="0"/>
              </a:spcAft>
              <a:buFont typeface="Times New Roman" pitchFamily="18" charset="0"/>
              <a:buChar char="–"/>
              <a:defRPr sz="2000">
                <a:solidFill>
                  <a:schemeClr val="tx2"/>
                </a:solidFill>
                <a:latin typeface="+mn-lt"/>
              </a:defRPr>
            </a:lvl7pPr>
            <a:lvl8pPr marL="3429000" indent="-228600" algn="l" rtl="0" fontAlgn="base">
              <a:spcBef>
                <a:spcPct val="20000"/>
              </a:spcBef>
              <a:spcAft>
                <a:spcPct val="0"/>
              </a:spcAft>
              <a:buFont typeface="Times New Roman" pitchFamily="18" charset="0"/>
              <a:buChar char="–"/>
              <a:defRPr sz="2000">
                <a:solidFill>
                  <a:schemeClr val="tx2"/>
                </a:solidFill>
                <a:latin typeface="+mn-lt"/>
              </a:defRPr>
            </a:lvl8pPr>
            <a:lvl9pPr marL="3886200" indent="-228600" algn="l" rtl="0" fontAlgn="base">
              <a:spcBef>
                <a:spcPct val="20000"/>
              </a:spcBef>
              <a:spcAft>
                <a:spcPct val="0"/>
              </a:spcAft>
              <a:buFont typeface="Times New Roman" pitchFamily="18" charset="0"/>
              <a:buChar char="–"/>
              <a:defRPr sz="2000">
                <a:solidFill>
                  <a:schemeClr val="tx2"/>
                </a:solidFill>
                <a:latin typeface="+mn-lt"/>
              </a:defRPr>
            </a:lvl9pPr>
          </a:lstStyle>
          <a:p>
            <a:pPr marL="0" indent="0">
              <a:buFontTx/>
              <a:buNone/>
            </a:pPr>
            <a:r>
              <a:rPr kumimoji="1" lang="en-US" altLang="ja-JP" sz="2000" kern="0" dirty="0" smtClean="0">
                <a:ea typeface="ＭＳ Ｐゴシック" charset="-128"/>
              </a:rPr>
              <a:t>4mg </a:t>
            </a:r>
            <a:r>
              <a:rPr kumimoji="1" lang="en-US" altLang="ja-JP" sz="2000" kern="0" dirty="0" err="1" smtClean="0">
                <a:ea typeface="ＭＳ Ｐゴシック" charset="-128"/>
              </a:rPr>
              <a:t>abciximab</a:t>
            </a:r>
            <a:r>
              <a:rPr kumimoji="1" lang="en-US" altLang="ja-JP" sz="2000" kern="0" dirty="0" smtClean="0">
                <a:ea typeface="ＭＳ Ｐゴシック" charset="-128"/>
              </a:rPr>
              <a:t> is infused directly into the clot through a </a:t>
            </a:r>
            <a:r>
              <a:rPr kumimoji="1" lang="en-US" altLang="ja-JP" sz="2000" kern="0" dirty="0" err="1" smtClean="0">
                <a:ea typeface="ＭＳ Ｐゴシック" charset="-128"/>
              </a:rPr>
              <a:t>microcatheter</a:t>
            </a:r>
            <a:r>
              <a:rPr kumimoji="1" lang="en-US" altLang="ja-JP" sz="2000" kern="0" dirty="0" smtClean="0">
                <a:ea typeface="ＭＳ Ｐゴシック" charset="-128"/>
              </a:rPr>
              <a:t> with some improvement and an IV </a:t>
            </a:r>
            <a:r>
              <a:rPr kumimoji="1" lang="en-US" altLang="ja-JP" sz="2000" kern="0" dirty="0" err="1" smtClean="0">
                <a:ea typeface="ＭＳ Ｐゴシック" charset="-128"/>
              </a:rPr>
              <a:t>abciximab</a:t>
            </a:r>
            <a:r>
              <a:rPr kumimoji="1" lang="en-US" altLang="ja-JP" sz="2000" kern="0" dirty="0" smtClean="0">
                <a:ea typeface="ＭＳ Ｐゴシック" charset="-128"/>
              </a:rPr>
              <a:t> drip is started.  The RICA is checked and the aneurysm is well clipped without other issues.  When the diagnostic catheter is returned to the left, the clot seems to be worsening and progressing towards occlusion.</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6764" t="7956" b="11404"/>
          <a:stretch/>
        </p:blipFill>
        <p:spPr>
          <a:xfrm>
            <a:off x="81481" y="184935"/>
            <a:ext cx="4449422" cy="489918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5856" r="8016" b="14639"/>
          <a:stretch/>
        </p:blipFill>
        <p:spPr>
          <a:xfrm>
            <a:off x="5208998" y="184934"/>
            <a:ext cx="3800218" cy="4905499"/>
          </a:xfrm>
          <a:prstGeom prst="rect">
            <a:avLst/>
          </a:prstGeom>
        </p:spPr>
      </p:pic>
    </p:spTree>
    <p:extLst>
      <p:ext uri="{BB962C8B-B14F-4D97-AF65-F5344CB8AC3E}">
        <p14:creationId xmlns:p14="http://schemas.microsoft.com/office/powerpoint/2010/main" val="2094481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5327" t="38477" b="6037"/>
          <a:stretch/>
        </p:blipFill>
        <p:spPr>
          <a:xfrm>
            <a:off x="253497" y="883578"/>
            <a:ext cx="4646793" cy="4715838"/>
          </a:xfrm>
          <a:prstGeom prst="rect">
            <a:avLst/>
          </a:prstGeom>
        </p:spPr>
      </p:pic>
      <p:sp>
        <p:nvSpPr>
          <p:cNvPr id="10" name="コンテンツ プレースホルダー 4"/>
          <p:cNvSpPr txBox="1">
            <a:spLocks/>
          </p:cNvSpPr>
          <p:nvPr/>
        </p:nvSpPr>
        <p:spPr bwMode="auto">
          <a:xfrm>
            <a:off x="5061803" y="883578"/>
            <a:ext cx="3824014" cy="479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FF"/>
              </a:buClr>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rgbClr val="3366FF"/>
              </a:buClr>
              <a:buChar char="•"/>
              <a:defRPr sz="2800">
                <a:solidFill>
                  <a:schemeClr val="tx2"/>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2"/>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2"/>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2"/>
                </a:solidFill>
                <a:latin typeface="+mn-lt"/>
              </a:defRPr>
            </a:lvl5pPr>
            <a:lvl6pPr marL="2514600" indent="-228600" algn="l" rtl="0" fontAlgn="base">
              <a:spcBef>
                <a:spcPct val="20000"/>
              </a:spcBef>
              <a:spcAft>
                <a:spcPct val="0"/>
              </a:spcAft>
              <a:buFont typeface="Times New Roman" pitchFamily="18" charset="0"/>
              <a:buChar char="–"/>
              <a:defRPr sz="2000">
                <a:solidFill>
                  <a:schemeClr val="tx2"/>
                </a:solidFill>
                <a:latin typeface="+mn-lt"/>
              </a:defRPr>
            </a:lvl6pPr>
            <a:lvl7pPr marL="2971800" indent="-228600" algn="l" rtl="0" fontAlgn="base">
              <a:spcBef>
                <a:spcPct val="20000"/>
              </a:spcBef>
              <a:spcAft>
                <a:spcPct val="0"/>
              </a:spcAft>
              <a:buFont typeface="Times New Roman" pitchFamily="18" charset="0"/>
              <a:buChar char="–"/>
              <a:defRPr sz="2000">
                <a:solidFill>
                  <a:schemeClr val="tx2"/>
                </a:solidFill>
                <a:latin typeface="+mn-lt"/>
              </a:defRPr>
            </a:lvl7pPr>
            <a:lvl8pPr marL="3429000" indent="-228600" algn="l" rtl="0" fontAlgn="base">
              <a:spcBef>
                <a:spcPct val="20000"/>
              </a:spcBef>
              <a:spcAft>
                <a:spcPct val="0"/>
              </a:spcAft>
              <a:buFont typeface="Times New Roman" pitchFamily="18" charset="0"/>
              <a:buChar char="–"/>
              <a:defRPr sz="2000">
                <a:solidFill>
                  <a:schemeClr val="tx2"/>
                </a:solidFill>
                <a:latin typeface="+mn-lt"/>
              </a:defRPr>
            </a:lvl8pPr>
            <a:lvl9pPr marL="3886200" indent="-228600" algn="l" rtl="0" fontAlgn="base">
              <a:spcBef>
                <a:spcPct val="20000"/>
              </a:spcBef>
              <a:spcAft>
                <a:spcPct val="0"/>
              </a:spcAft>
              <a:buFont typeface="Times New Roman" pitchFamily="18" charset="0"/>
              <a:buChar char="–"/>
              <a:defRPr sz="2000">
                <a:solidFill>
                  <a:schemeClr val="tx2"/>
                </a:solidFill>
                <a:latin typeface="+mn-lt"/>
              </a:defRPr>
            </a:lvl9pPr>
          </a:lstStyle>
          <a:p>
            <a:r>
              <a:rPr kumimoji="1" lang="en-US" altLang="ja-JP" sz="3000" kern="0" dirty="0" smtClean="0">
                <a:ea typeface="ＭＳ Ｐゴシック" charset="-128"/>
              </a:rPr>
              <a:t>A stent is deployed with good resolution of the clot and the patient is awakened.</a:t>
            </a:r>
          </a:p>
          <a:p>
            <a:endParaRPr kumimoji="1" lang="en-US" altLang="ja-JP" sz="3000" kern="0" dirty="0">
              <a:ea typeface="ＭＳ Ｐゴシック" charset="-128"/>
            </a:endParaRPr>
          </a:p>
          <a:p>
            <a:r>
              <a:rPr kumimoji="1" lang="en-US" altLang="ja-JP" sz="3000" kern="0" dirty="0" smtClean="0">
                <a:ea typeface="ＭＳ Ｐゴシック" charset="-128"/>
              </a:rPr>
              <a:t>She has an incomplete MCA stroke, but significant aphasia and hemiparesis.</a:t>
            </a:r>
          </a:p>
        </p:txBody>
      </p:sp>
    </p:spTree>
    <p:extLst>
      <p:ext uri="{BB962C8B-B14F-4D97-AF65-F5344CB8AC3E}">
        <p14:creationId xmlns:p14="http://schemas.microsoft.com/office/powerpoint/2010/main" val="3312623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977" y="0"/>
            <a:ext cx="7772400" cy="1462088"/>
          </a:xfrm>
        </p:spPr>
        <p:txBody>
          <a:bodyPr/>
          <a:lstStyle/>
          <a:p>
            <a:r>
              <a:rPr lang="en-US" sz="4000" dirty="0" smtClean="0"/>
              <a:t>Lessons:</a:t>
            </a:r>
            <a:endParaRPr lang="en-US" sz="4000" dirty="0"/>
          </a:p>
        </p:txBody>
      </p:sp>
      <p:sp>
        <p:nvSpPr>
          <p:cNvPr id="3" name="Content Placeholder 2"/>
          <p:cNvSpPr>
            <a:spLocks noGrp="1"/>
          </p:cNvSpPr>
          <p:nvPr>
            <p:ph idx="1"/>
          </p:nvPr>
        </p:nvSpPr>
        <p:spPr>
          <a:xfrm>
            <a:off x="206751" y="1562481"/>
            <a:ext cx="8907694" cy="4602823"/>
          </a:xfrm>
        </p:spPr>
        <p:txBody>
          <a:bodyPr/>
          <a:lstStyle/>
          <a:p>
            <a:pPr marL="514350" indent="-514350">
              <a:buFont typeface="+mj-lt"/>
              <a:buAutoNum type="arabicPeriod"/>
            </a:pPr>
            <a:endParaRPr lang="en-US" sz="2000" dirty="0" smtClean="0"/>
          </a:p>
          <a:p>
            <a:pPr marL="514350" indent="-514350">
              <a:buFont typeface="+mj-lt"/>
              <a:buAutoNum type="arabicPeriod"/>
            </a:pPr>
            <a:r>
              <a:rPr lang="en-US" sz="2000" dirty="0" smtClean="0"/>
              <a:t>I should treat the aneurysm that I believed ruptured and that judgement should be made on the basis of aneurysm morphology, not size.</a:t>
            </a:r>
          </a:p>
          <a:p>
            <a:pPr marL="514350" indent="-514350">
              <a:buFont typeface="+mj-lt"/>
              <a:buAutoNum type="arabicPeriod"/>
            </a:pPr>
            <a:endParaRPr lang="en-US" sz="2000" dirty="0"/>
          </a:p>
          <a:p>
            <a:pPr marL="514350" indent="-514350">
              <a:buFont typeface="+mj-lt"/>
              <a:buAutoNum type="arabicPeriod"/>
            </a:pPr>
            <a:r>
              <a:rPr lang="en-US" sz="2000" dirty="0" smtClean="0"/>
              <a:t>It is stupid to be over-aggressive with coils in a SAH patient, particularly if they have other problems (AVM, multiple aneurysms)</a:t>
            </a:r>
          </a:p>
          <a:p>
            <a:pPr marL="514350" indent="-514350">
              <a:buFont typeface="+mj-lt"/>
              <a:buAutoNum type="arabicPeriod"/>
            </a:pPr>
            <a:endParaRPr lang="en-US" sz="2000" dirty="0"/>
          </a:p>
          <a:p>
            <a:pPr marL="514350" indent="-514350">
              <a:buFont typeface="+mj-lt"/>
              <a:buAutoNum type="arabicPeriod"/>
            </a:pPr>
            <a:r>
              <a:rPr lang="en-US" sz="2000" dirty="0" smtClean="0"/>
              <a:t>I need to pay attention.  The coils moved.  A 3D dual-volume </a:t>
            </a:r>
            <a:r>
              <a:rPr lang="en-US" sz="2000" dirty="0" err="1" smtClean="0"/>
              <a:t>dynaCT</a:t>
            </a:r>
            <a:r>
              <a:rPr lang="en-US" sz="2000" dirty="0" smtClean="0"/>
              <a:t> might have shown vessel impingement. Its better to know and we have good imaging tools to inspect what we have done.</a:t>
            </a:r>
          </a:p>
          <a:p>
            <a:pPr marL="514350" indent="-514350">
              <a:buFont typeface="+mj-lt"/>
              <a:buAutoNum type="arabicPeriod"/>
            </a:pPr>
            <a:endParaRPr lang="en-US" sz="2000" dirty="0"/>
          </a:p>
          <a:p>
            <a:pPr marL="514350" indent="-514350">
              <a:buFont typeface="+mj-lt"/>
              <a:buAutoNum type="arabicPeriod"/>
            </a:pPr>
            <a:r>
              <a:rPr lang="en-US" sz="2000" dirty="0" smtClean="0"/>
              <a:t>I don’t actually regret avoiding the left-sided craniotomy, nor that I stopped trying to catheterize the </a:t>
            </a:r>
            <a:r>
              <a:rPr lang="en-US" sz="2000" dirty="0" err="1" smtClean="0"/>
              <a:t>Acomm</a:t>
            </a:r>
            <a:r>
              <a:rPr lang="en-US" sz="2000" dirty="0" smtClean="0"/>
              <a:t> aneurysm.</a:t>
            </a:r>
          </a:p>
          <a:p>
            <a:pPr marL="514350" indent="-514350">
              <a:buFont typeface="+mj-lt"/>
              <a:buAutoNum type="arabicPeriod"/>
            </a:pPr>
            <a:endParaRPr lang="en-US" sz="2000" dirty="0"/>
          </a:p>
          <a:p>
            <a:pPr marL="514350" indent="-514350">
              <a:buFont typeface="+mj-lt"/>
              <a:buAutoNum type="arabicPeriod"/>
            </a:pPr>
            <a:endParaRPr lang="en-US" sz="2000" dirty="0" smtClean="0"/>
          </a:p>
          <a:p>
            <a:pPr marL="514350" indent="-514350">
              <a:buFont typeface="+mj-lt"/>
              <a:buAutoNum type="arabicPeriod"/>
            </a:pPr>
            <a:endParaRPr lang="en-US" sz="2000" dirty="0"/>
          </a:p>
        </p:txBody>
      </p:sp>
    </p:spTree>
    <p:extLst>
      <p:ext uri="{BB962C8B-B14F-4D97-AF65-F5344CB8AC3E}">
        <p14:creationId xmlns:p14="http://schemas.microsoft.com/office/powerpoint/2010/main" val="267380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WeaverLCCAAP.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44530" r="13337"/>
          <a:stretch/>
        </p:blipFill>
        <p:spPr>
          <a:xfrm>
            <a:off x="123290" y="183409"/>
            <a:ext cx="3513762" cy="6254791"/>
          </a:xfrm>
          <a:prstGeom prst="rect">
            <a:avLst/>
          </a:prstGeom>
        </p:spPr>
      </p:pic>
      <p:pic>
        <p:nvPicPr>
          <p:cNvPr id="12" name="WeaverLCCALat.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l="25272" r="13414"/>
          <a:stretch/>
        </p:blipFill>
        <p:spPr>
          <a:xfrm>
            <a:off x="3855820" y="183408"/>
            <a:ext cx="5113519" cy="6254791"/>
          </a:xfrm>
          <a:prstGeom prst="rect">
            <a:avLst/>
          </a:prstGeom>
        </p:spPr>
      </p:pic>
    </p:spTree>
    <p:extLst>
      <p:ext uri="{BB962C8B-B14F-4D97-AF65-F5344CB8AC3E}">
        <p14:creationId xmlns:p14="http://schemas.microsoft.com/office/powerpoint/2010/main" val="215340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41" fill="hold"/>
                                        <p:tgtEl>
                                          <p:spTgt spid="11"/>
                                        </p:tgtEl>
                                      </p:cBhvr>
                                    </p:cmd>
                                  </p:childTnLst>
                                </p:cTn>
                              </p:par>
                            </p:childTnLst>
                          </p:cTn>
                        </p:par>
                        <p:par>
                          <p:cTn id="7" fill="hold">
                            <p:stCondLst>
                              <p:cond delay="4041"/>
                            </p:stCondLst>
                            <p:childTnLst>
                              <p:par>
                                <p:cTn id="8" presetID="1" presetClass="mediacall" presetSubtype="0" fill="hold" nodeType="afterEffect">
                                  <p:stCondLst>
                                    <p:cond delay="0"/>
                                  </p:stCondLst>
                                  <p:childTnLst>
                                    <p:cmd type="call" cmd="playFrom(0.0)">
                                      <p:cBhvr>
                                        <p:cTn id="9" dur="404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11"/>
                </p:tgtEl>
              </p:cMediaNode>
            </p:video>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1"/>
                                        </p:tgtEl>
                                      </p:cBhvr>
                                    </p:cmd>
                                  </p:childTnLst>
                                </p:cTn>
                              </p:par>
                            </p:childTnLst>
                          </p:cTn>
                        </p:par>
                      </p:childTnLst>
                    </p:cTn>
                  </p:par>
                </p:childTnLst>
              </p:cTn>
              <p:nextCondLst>
                <p:cond evt="onClick" delay="0">
                  <p:tgtEl>
                    <p:spTgt spid="11"/>
                  </p:tgtEl>
                </p:cond>
              </p:nextCondLst>
            </p:seq>
            <p:video>
              <p:cMediaNode vol="80000">
                <p:cTn id="16" repeatCount="indefinite" fill="hold" display="0">
                  <p:stCondLst>
                    <p:cond delay="indefinite"/>
                  </p:stCondLst>
                </p:cTn>
                <p:tgtEl>
                  <p:spTgt spid="12"/>
                </p:tgtEl>
              </p:cMediaNode>
            </p:video>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eaverLVAAP.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42443" r="12082" b="11587"/>
          <a:stretch/>
        </p:blipFill>
        <p:spPr>
          <a:xfrm>
            <a:off x="123289" y="194344"/>
            <a:ext cx="4242294" cy="6185907"/>
          </a:xfrm>
          <a:prstGeom prst="rect">
            <a:avLst/>
          </a:prstGeom>
        </p:spPr>
      </p:pic>
      <p:pic>
        <p:nvPicPr>
          <p:cNvPr id="5" name="WeaverLVAlat.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l="24957" r="12470"/>
          <a:stretch/>
        </p:blipFill>
        <p:spPr>
          <a:xfrm>
            <a:off x="4434267" y="600173"/>
            <a:ext cx="4483701" cy="5374248"/>
          </a:xfrm>
          <a:prstGeom prst="rect">
            <a:avLst/>
          </a:prstGeom>
        </p:spPr>
      </p:pic>
    </p:spTree>
    <p:extLst>
      <p:ext uri="{BB962C8B-B14F-4D97-AF65-F5344CB8AC3E}">
        <p14:creationId xmlns:p14="http://schemas.microsoft.com/office/powerpoint/2010/main" val="12557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41" fill="hold"/>
                                        <p:tgtEl>
                                          <p:spTgt spid="4"/>
                                        </p:tgtEl>
                                      </p:cBhvr>
                                    </p:cmd>
                                  </p:childTnLst>
                                </p:cTn>
                              </p:par>
                            </p:childTnLst>
                          </p:cTn>
                        </p:par>
                        <p:par>
                          <p:cTn id="7" fill="hold">
                            <p:stCondLst>
                              <p:cond delay="4041"/>
                            </p:stCondLst>
                            <p:childTnLst>
                              <p:par>
                                <p:cTn id="8" presetID="1" presetClass="mediacall" presetSubtype="0" fill="hold" nodeType="afterEffect">
                                  <p:stCondLst>
                                    <p:cond delay="0"/>
                                  </p:stCondLst>
                                  <p:childTnLst>
                                    <p:cmd type="call" cmd="playFrom(0.0)">
                                      <p:cBhvr>
                                        <p:cTn id="9" dur="40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4"/>
                </p:tgtEl>
              </p:cMediaNode>
            </p:video>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repeatCount="indefinite" fill="hold" display="0">
                  <p:stCondLst>
                    <p:cond delay="indefinite"/>
                  </p:stCondLst>
                </p:cTn>
                <p:tgtEl>
                  <p:spTgt spid="5"/>
                </p:tgtEl>
              </p:cMediaNode>
            </p:vide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コンテンツ プレースホルダー 4"/>
          <p:cNvSpPr>
            <a:spLocks noGrp="1"/>
          </p:cNvSpPr>
          <p:nvPr>
            <p:ph idx="1"/>
          </p:nvPr>
        </p:nvSpPr>
        <p:spPr>
          <a:xfrm>
            <a:off x="716068" y="380144"/>
            <a:ext cx="7772400" cy="3657600"/>
          </a:xfrm>
        </p:spPr>
        <p:txBody>
          <a:bodyPr/>
          <a:lstStyle/>
          <a:p>
            <a:pPr marL="0" indent="0">
              <a:buNone/>
            </a:pPr>
            <a:r>
              <a:rPr kumimoji="1" lang="en-US" altLang="ja-JP" sz="2400" dirty="0" smtClean="0">
                <a:ea typeface="ＭＳ Ｐゴシック" charset="-128"/>
              </a:rPr>
              <a:t>43yo woman presents with Hunt and Hess 2, Fisher 3 SAH 5mm </a:t>
            </a:r>
            <a:r>
              <a:rPr kumimoji="1" lang="en-US" altLang="ja-JP" sz="2400" dirty="0" err="1">
                <a:ea typeface="ＭＳ Ｐゴシック" charset="-128"/>
              </a:rPr>
              <a:t>L</a:t>
            </a:r>
            <a:r>
              <a:rPr kumimoji="1" lang="en-US" altLang="ja-JP" sz="2400" dirty="0" err="1" smtClean="0">
                <a:ea typeface="ＭＳ Ｐゴシック" charset="-128"/>
              </a:rPr>
              <a:t>PComm</a:t>
            </a:r>
            <a:r>
              <a:rPr kumimoji="1" lang="en-US" altLang="ja-JP" sz="2400" dirty="0" smtClean="0">
                <a:ea typeface="ＭＳ Ｐゴシック" charset="-128"/>
              </a:rPr>
              <a:t> aneurysm, 2mm </a:t>
            </a:r>
            <a:r>
              <a:rPr kumimoji="1" lang="en-US" altLang="ja-JP" sz="2400" dirty="0" err="1" smtClean="0">
                <a:ea typeface="ＭＳ Ｐゴシック" charset="-128"/>
              </a:rPr>
              <a:t>Acomm</a:t>
            </a:r>
            <a:r>
              <a:rPr kumimoji="1" lang="en-US" altLang="ja-JP" sz="2400" dirty="0" smtClean="0">
                <a:ea typeface="ＭＳ Ｐゴシック" charset="-128"/>
              </a:rPr>
              <a:t> aneurysm and a     S-M4 L </a:t>
            </a:r>
            <a:r>
              <a:rPr kumimoji="1" lang="en-US" altLang="ja-JP" sz="2400" dirty="0" err="1" smtClean="0">
                <a:ea typeface="ＭＳ Ｐゴシック" charset="-128"/>
              </a:rPr>
              <a:t>parieto</a:t>
            </a:r>
            <a:r>
              <a:rPr kumimoji="1" lang="en-US" altLang="ja-JP" sz="2400" dirty="0" smtClean="0">
                <a:ea typeface="ＭＳ Ｐゴシック" charset="-128"/>
              </a:rPr>
              <a:t>-occipital AVM</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260" t="25228" r="38531" b="12041"/>
          <a:stretch/>
        </p:blipFill>
        <p:spPr>
          <a:xfrm>
            <a:off x="534256" y="1706653"/>
            <a:ext cx="3616797" cy="490990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103" t="14607" r="44974" b="29266"/>
          <a:stretch/>
        </p:blipFill>
        <p:spPr>
          <a:xfrm>
            <a:off x="4623369" y="1706652"/>
            <a:ext cx="4017197" cy="4909904"/>
          </a:xfrm>
          <a:prstGeom prst="rect">
            <a:avLst/>
          </a:prstGeom>
        </p:spPr>
      </p:pic>
    </p:spTree>
    <p:extLst>
      <p:ext uri="{BB962C8B-B14F-4D97-AF65-F5344CB8AC3E}">
        <p14:creationId xmlns:p14="http://schemas.microsoft.com/office/powerpoint/2010/main" val="1851299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52" y="184935"/>
            <a:ext cx="7772400" cy="1462088"/>
          </a:xfrm>
        </p:spPr>
        <p:txBody>
          <a:bodyPr/>
          <a:lstStyle/>
          <a:p>
            <a:r>
              <a:rPr lang="en-US" sz="3600" dirty="0" smtClean="0">
                <a:solidFill>
                  <a:srgbClr val="FF0000"/>
                </a:solidFill>
              </a:rPr>
              <a:t>Poll</a:t>
            </a:r>
            <a:r>
              <a:rPr lang="en-US" sz="4000" dirty="0" smtClean="0">
                <a:solidFill>
                  <a:srgbClr val="FF0000"/>
                </a:solidFill>
              </a:rPr>
              <a:t>: The Best Course of Action Is?</a:t>
            </a:r>
            <a:endParaRPr lang="en-US" sz="4000" dirty="0">
              <a:solidFill>
                <a:srgbClr val="FF0000"/>
              </a:solidFill>
            </a:endParaRPr>
          </a:p>
        </p:txBody>
      </p:sp>
      <p:sp>
        <p:nvSpPr>
          <p:cNvPr id="3" name="Content Placeholder 2"/>
          <p:cNvSpPr>
            <a:spLocks noGrp="1"/>
          </p:cNvSpPr>
          <p:nvPr>
            <p:ph idx="1"/>
          </p:nvPr>
        </p:nvSpPr>
        <p:spPr>
          <a:xfrm>
            <a:off x="318498" y="1700808"/>
            <a:ext cx="8486454" cy="3470518"/>
          </a:xfrm>
        </p:spPr>
        <p:txBody>
          <a:bodyPr/>
          <a:lstStyle/>
          <a:p>
            <a:pPr marL="514350" indent="-514350">
              <a:spcBef>
                <a:spcPts val="100"/>
              </a:spcBef>
              <a:buFont typeface="+mj-lt"/>
              <a:buAutoNum type="arabicPeriod"/>
            </a:pPr>
            <a:r>
              <a:rPr lang="en-US" sz="2000" dirty="0" smtClean="0"/>
              <a:t>Craniotomy for clipping of both aneurysms</a:t>
            </a:r>
          </a:p>
          <a:p>
            <a:pPr marL="514350" indent="-514350">
              <a:spcBef>
                <a:spcPts val="100"/>
              </a:spcBef>
              <a:buFont typeface="+mj-lt"/>
              <a:buAutoNum type="arabicPeriod"/>
            </a:pPr>
            <a:endParaRPr lang="en-US" sz="2000" dirty="0"/>
          </a:p>
          <a:p>
            <a:pPr marL="514350" indent="-514350">
              <a:spcBef>
                <a:spcPts val="100"/>
              </a:spcBef>
              <a:buFont typeface="+mj-lt"/>
              <a:buAutoNum type="arabicPeriod"/>
            </a:pPr>
            <a:r>
              <a:rPr lang="en-US" sz="2000" dirty="0" smtClean="0"/>
              <a:t>Right-sided craniotomy for clipping of </a:t>
            </a:r>
            <a:r>
              <a:rPr lang="en-US" sz="2000" dirty="0" err="1" smtClean="0"/>
              <a:t>Acomm</a:t>
            </a:r>
            <a:r>
              <a:rPr lang="en-US" sz="2000" dirty="0" smtClean="0"/>
              <a:t> aneurysm only</a:t>
            </a:r>
          </a:p>
          <a:p>
            <a:pPr marL="514350" indent="-514350">
              <a:spcBef>
                <a:spcPts val="100"/>
              </a:spcBef>
              <a:buFont typeface="+mj-lt"/>
              <a:buAutoNum type="arabicPeriod"/>
            </a:pPr>
            <a:endParaRPr lang="en-US" sz="2000" dirty="0" smtClean="0"/>
          </a:p>
          <a:p>
            <a:pPr marL="514350" indent="-514350">
              <a:spcBef>
                <a:spcPts val="100"/>
              </a:spcBef>
              <a:buFont typeface="+mj-lt"/>
              <a:buAutoNum type="arabicPeriod"/>
            </a:pPr>
            <a:r>
              <a:rPr lang="en-US" sz="2000" dirty="0" smtClean="0"/>
              <a:t>Left-sided craniotomy for excision of the AVM and clipping of both aneurysms</a:t>
            </a:r>
          </a:p>
          <a:p>
            <a:pPr marL="514350" indent="-514350">
              <a:spcBef>
                <a:spcPts val="100"/>
              </a:spcBef>
              <a:buFont typeface="+mj-lt"/>
              <a:buAutoNum type="arabicPeriod"/>
            </a:pPr>
            <a:endParaRPr lang="en-US" sz="2000" dirty="0" smtClean="0"/>
          </a:p>
          <a:p>
            <a:pPr marL="514350" indent="-514350">
              <a:spcBef>
                <a:spcPts val="100"/>
              </a:spcBef>
              <a:buFont typeface="+mj-lt"/>
              <a:buAutoNum type="arabicPeriod"/>
            </a:pPr>
            <a:r>
              <a:rPr lang="en-US" sz="2000" dirty="0" smtClean="0"/>
              <a:t>Coiling of </a:t>
            </a:r>
            <a:r>
              <a:rPr lang="en-US" sz="2000" dirty="0" err="1" smtClean="0"/>
              <a:t>Pcomm</a:t>
            </a:r>
            <a:r>
              <a:rPr lang="en-US" sz="2000" dirty="0" smtClean="0"/>
              <a:t> aneurysm</a:t>
            </a:r>
          </a:p>
          <a:p>
            <a:pPr marL="514350" indent="-514350">
              <a:spcBef>
                <a:spcPts val="100"/>
              </a:spcBef>
              <a:buFont typeface="+mj-lt"/>
              <a:buAutoNum type="arabicPeriod"/>
            </a:pPr>
            <a:endParaRPr lang="en-US" sz="2000" dirty="0"/>
          </a:p>
          <a:p>
            <a:pPr marL="514350" indent="-514350">
              <a:spcBef>
                <a:spcPts val="100"/>
              </a:spcBef>
              <a:buFont typeface="+mj-lt"/>
              <a:buAutoNum type="arabicPeriod"/>
            </a:pPr>
            <a:r>
              <a:rPr lang="en-US" sz="2000" dirty="0" smtClean="0"/>
              <a:t>Coiling of </a:t>
            </a:r>
            <a:r>
              <a:rPr lang="en-US" sz="2000" dirty="0" err="1" smtClean="0"/>
              <a:t>Acomm</a:t>
            </a:r>
            <a:r>
              <a:rPr lang="en-US" sz="2000" dirty="0" smtClean="0"/>
              <a:t> aneurysm</a:t>
            </a:r>
          </a:p>
          <a:p>
            <a:pPr marL="514350" indent="-514350">
              <a:spcBef>
                <a:spcPts val="100"/>
              </a:spcBef>
              <a:buFont typeface="+mj-lt"/>
              <a:buAutoNum type="arabicPeriod"/>
            </a:pPr>
            <a:endParaRPr lang="en-US" sz="2000" dirty="0"/>
          </a:p>
          <a:p>
            <a:pPr marL="514350" indent="-514350">
              <a:spcBef>
                <a:spcPts val="100"/>
              </a:spcBef>
              <a:buFont typeface="+mj-lt"/>
              <a:buAutoNum type="arabicPeriod"/>
            </a:pPr>
            <a:r>
              <a:rPr lang="en-US" sz="2000" dirty="0" smtClean="0"/>
              <a:t>Coiling of both aneurysms</a:t>
            </a:r>
          </a:p>
          <a:p>
            <a:pPr marL="514350" indent="-514350">
              <a:spcBef>
                <a:spcPts val="100"/>
              </a:spcBef>
              <a:buFont typeface="+mj-lt"/>
              <a:buAutoNum type="arabicPeriod"/>
            </a:pPr>
            <a:endParaRPr lang="en-US" sz="2000" dirty="0"/>
          </a:p>
          <a:p>
            <a:pPr marL="514350" indent="-514350">
              <a:spcBef>
                <a:spcPts val="100"/>
              </a:spcBef>
              <a:buFont typeface="+mj-lt"/>
              <a:buAutoNum type="arabicPeriod"/>
            </a:pPr>
            <a:r>
              <a:rPr lang="en-US" sz="2000" dirty="0" smtClean="0"/>
              <a:t>Coiling of both aneurysms and embolization of the AVM</a:t>
            </a:r>
          </a:p>
          <a:p>
            <a:pPr marL="514350" indent="-514350">
              <a:spcBef>
                <a:spcPts val="100"/>
              </a:spcBef>
              <a:buFont typeface="+mj-lt"/>
              <a:buAutoNum type="arabicPeriod"/>
            </a:pPr>
            <a:endParaRPr lang="en-US" sz="2000" dirty="0"/>
          </a:p>
        </p:txBody>
      </p:sp>
    </p:spTree>
    <p:extLst>
      <p:ext uri="{BB962C8B-B14F-4D97-AF65-F5344CB8AC3E}">
        <p14:creationId xmlns:p14="http://schemas.microsoft.com/office/powerpoint/2010/main" val="337406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bwMode="auto">
          <a:xfrm>
            <a:off x="81481" y="5682879"/>
            <a:ext cx="906251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FF"/>
              </a:buClr>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rgbClr val="3366FF"/>
              </a:buClr>
              <a:buChar char="•"/>
              <a:defRPr sz="2800">
                <a:solidFill>
                  <a:schemeClr val="tx2"/>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2"/>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2"/>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2"/>
                </a:solidFill>
                <a:latin typeface="+mn-lt"/>
              </a:defRPr>
            </a:lvl5pPr>
            <a:lvl6pPr marL="2514600" indent="-228600" algn="l" rtl="0" fontAlgn="base">
              <a:spcBef>
                <a:spcPct val="20000"/>
              </a:spcBef>
              <a:spcAft>
                <a:spcPct val="0"/>
              </a:spcAft>
              <a:buFont typeface="Times New Roman" pitchFamily="18" charset="0"/>
              <a:buChar char="–"/>
              <a:defRPr sz="2000">
                <a:solidFill>
                  <a:schemeClr val="tx2"/>
                </a:solidFill>
                <a:latin typeface="+mn-lt"/>
              </a:defRPr>
            </a:lvl6pPr>
            <a:lvl7pPr marL="2971800" indent="-228600" algn="l" rtl="0" fontAlgn="base">
              <a:spcBef>
                <a:spcPct val="20000"/>
              </a:spcBef>
              <a:spcAft>
                <a:spcPct val="0"/>
              </a:spcAft>
              <a:buFont typeface="Times New Roman" pitchFamily="18" charset="0"/>
              <a:buChar char="–"/>
              <a:defRPr sz="2000">
                <a:solidFill>
                  <a:schemeClr val="tx2"/>
                </a:solidFill>
                <a:latin typeface="+mn-lt"/>
              </a:defRPr>
            </a:lvl7pPr>
            <a:lvl8pPr marL="3429000" indent="-228600" algn="l" rtl="0" fontAlgn="base">
              <a:spcBef>
                <a:spcPct val="20000"/>
              </a:spcBef>
              <a:spcAft>
                <a:spcPct val="0"/>
              </a:spcAft>
              <a:buFont typeface="Times New Roman" pitchFamily="18" charset="0"/>
              <a:buChar char="–"/>
              <a:defRPr sz="2000">
                <a:solidFill>
                  <a:schemeClr val="tx2"/>
                </a:solidFill>
                <a:latin typeface="+mn-lt"/>
              </a:defRPr>
            </a:lvl8pPr>
            <a:lvl9pPr marL="3886200" indent="-228600" algn="l" rtl="0" fontAlgn="base">
              <a:spcBef>
                <a:spcPct val="20000"/>
              </a:spcBef>
              <a:spcAft>
                <a:spcPct val="0"/>
              </a:spcAft>
              <a:buFont typeface="Times New Roman" pitchFamily="18" charset="0"/>
              <a:buChar char="–"/>
              <a:defRPr sz="2000">
                <a:solidFill>
                  <a:schemeClr val="tx2"/>
                </a:solidFill>
                <a:latin typeface="+mn-lt"/>
              </a:defRPr>
            </a:lvl9pPr>
          </a:lstStyle>
          <a:p>
            <a:pPr marL="0" indent="0">
              <a:buFontTx/>
              <a:buNone/>
            </a:pPr>
            <a:r>
              <a:rPr kumimoji="1" lang="en-US" altLang="ja-JP" sz="2000" kern="0" dirty="0" smtClean="0">
                <a:ea typeface="ＭＳ Ｐゴシック" charset="-128"/>
              </a:rPr>
              <a:t>The decision is made to coil the left </a:t>
            </a:r>
            <a:r>
              <a:rPr kumimoji="1" lang="en-US" altLang="ja-JP" sz="2000" kern="0" dirty="0" err="1" smtClean="0">
                <a:ea typeface="ＭＳ Ｐゴシック" charset="-128"/>
              </a:rPr>
              <a:t>Pcomm</a:t>
            </a:r>
            <a:r>
              <a:rPr kumimoji="1" lang="en-US" altLang="ja-JP" sz="2000" kern="0" dirty="0" smtClean="0">
                <a:ea typeface="ＭＳ Ｐゴシック" charset="-128"/>
              </a:rPr>
              <a:t> and explore the possibility of coiling the </a:t>
            </a:r>
            <a:r>
              <a:rPr kumimoji="1" lang="en-US" altLang="ja-JP" sz="2000" kern="0" dirty="0" err="1" smtClean="0">
                <a:ea typeface="ＭＳ Ｐゴシック" charset="-128"/>
              </a:rPr>
              <a:t>Acomm</a:t>
            </a:r>
            <a:r>
              <a:rPr kumimoji="1" lang="en-US" altLang="ja-JP" sz="2000" kern="0" dirty="0" smtClean="0">
                <a:ea typeface="ＭＳ Ｐゴシック" charset="-128"/>
              </a:rPr>
              <a:t> also.  A </a:t>
            </a:r>
            <a:r>
              <a:rPr kumimoji="1" lang="en-US" altLang="ja-JP" sz="2000" kern="0" dirty="0" err="1" smtClean="0">
                <a:ea typeface="ＭＳ Ｐゴシック" charset="-128"/>
              </a:rPr>
              <a:t>hydroframe</a:t>
            </a:r>
            <a:r>
              <a:rPr kumimoji="1" lang="en-US" altLang="ja-JP" sz="2000" kern="0" dirty="0" smtClean="0">
                <a:ea typeface="ＭＳ Ｐゴシック" charset="-128"/>
              </a:rPr>
              <a:t> 5x15 is chosen and this is placed with balloon assistance.  A </a:t>
            </a:r>
            <a:r>
              <a:rPr kumimoji="1" lang="en-US" altLang="ja-JP" sz="2000" kern="0" dirty="0" err="1" smtClean="0">
                <a:ea typeface="ＭＳ Ｐゴシック" charset="-128"/>
              </a:rPr>
              <a:t>hydrosoft</a:t>
            </a:r>
            <a:r>
              <a:rPr kumimoji="1" lang="en-US" altLang="ja-JP" sz="2000" kern="0" dirty="0" smtClean="0">
                <a:ea typeface="ＭＳ Ｐゴシック" charset="-128"/>
              </a:rPr>
              <a:t> 3x6 is placed and the aneurysm is deemed reasonably well coiled.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83" y="1156581"/>
            <a:ext cx="4237022" cy="423702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740" y="1156581"/>
            <a:ext cx="4237022" cy="4237022"/>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38621" b="18943"/>
          <a:stretch/>
        </p:blipFill>
        <p:spPr>
          <a:xfrm>
            <a:off x="311180" y="1298590"/>
            <a:ext cx="2993335" cy="3953003"/>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r="32371" b="27667"/>
          <a:stretch/>
        </p:blipFill>
        <p:spPr>
          <a:xfrm>
            <a:off x="4612740" y="1156580"/>
            <a:ext cx="3692718" cy="3949573"/>
          </a:xfrm>
          <a:prstGeom prst="rect">
            <a:avLst/>
          </a:prstGeom>
        </p:spPr>
      </p:pic>
    </p:spTree>
    <p:extLst>
      <p:ext uri="{BB962C8B-B14F-4D97-AF65-F5344CB8AC3E}">
        <p14:creationId xmlns:p14="http://schemas.microsoft.com/office/powerpoint/2010/main" val="224769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bwMode="auto">
          <a:xfrm>
            <a:off x="3852808" y="871676"/>
            <a:ext cx="4849403" cy="564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FF"/>
              </a:buClr>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rgbClr val="3366FF"/>
              </a:buClr>
              <a:buChar char="•"/>
              <a:defRPr sz="2800">
                <a:solidFill>
                  <a:schemeClr val="tx2"/>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2"/>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2"/>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2"/>
                </a:solidFill>
                <a:latin typeface="+mn-lt"/>
              </a:defRPr>
            </a:lvl5pPr>
            <a:lvl6pPr marL="2514600" indent="-228600" algn="l" rtl="0" fontAlgn="base">
              <a:spcBef>
                <a:spcPct val="20000"/>
              </a:spcBef>
              <a:spcAft>
                <a:spcPct val="0"/>
              </a:spcAft>
              <a:buFont typeface="Times New Roman" pitchFamily="18" charset="0"/>
              <a:buChar char="–"/>
              <a:defRPr sz="2000">
                <a:solidFill>
                  <a:schemeClr val="tx2"/>
                </a:solidFill>
                <a:latin typeface="+mn-lt"/>
              </a:defRPr>
            </a:lvl6pPr>
            <a:lvl7pPr marL="2971800" indent="-228600" algn="l" rtl="0" fontAlgn="base">
              <a:spcBef>
                <a:spcPct val="20000"/>
              </a:spcBef>
              <a:spcAft>
                <a:spcPct val="0"/>
              </a:spcAft>
              <a:buFont typeface="Times New Roman" pitchFamily="18" charset="0"/>
              <a:buChar char="–"/>
              <a:defRPr sz="2000">
                <a:solidFill>
                  <a:schemeClr val="tx2"/>
                </a:solidFill>
                <a:latin typeface="+mn-lt"/>
              </a:defRPr>
            </a:lvl7pPr>
            <a:lvl8pPr marL="3429000" indent="-228600" algn="l" rtl="0" fontAlgn="base">
              <a:spcBef>
                <a:spcPct val="20000"/>
              </a:spcBef>
              <a:spcAft>
                <a:spcPct val="0"/>
              </a:spcAft>
              <a:buFont typeface="Times New Roman" pitchFamily="18" charset="0"/>
              <a:buChar char="–"/>
              <a:defRPr sz="2000">
                <a:solidFill>
                  <a:schemeClr val="tx2"/>
                </a:solidFill>
                <a:latin typeface="+mn-lt"/>
              </a:defRPr>
            </a:lvl8pPr>
            <a:lvl9pPr marL="3886200" indent="-228600" algn="l" rtl="0" fontAlgn="base">
              <a:spcBef>
                <a:spcPct val="20000"/>
              </a:spcBef>
              <a:spcAft>
                <a:spcPct val="0"/>
              </a:spcAft>
              <a:buFont typeface="Times New Roman" pitchFamily="18" charset="0"/>
              <a:buChar char="–"/>
              <a:defRPr sz="2000">
                <a:solidFill>
                  <a:schemeClr val="tx2"/>
                </a:solidFill>
                <a:latin typeface="+mn-lt"/>
              </a:defRPr>
            </a:lvl9pPr>
          </a:lstStyle>
          <a:p>
            <a:r>
              <a:rPr kumimoji="1" lang="en-US" altLang="ja-JP" kern="0" dirty="0" smtClean="0">
                <a:ea typeface="ＭＳ Ｐゴシック" charset="-128"/>
              </a:rPr>
              <a:t>45 minutes is spent attempting the catheterize the </a:t>
            </a:r>
            <a:r>
              <a:rPr kumimoji="1" lang="en-US" altLang="ja-JP" kern="0" dirty="0" err="1" smtClean="0">
                <a:ea typeface="ＭＳ Ｐゴシック" charset="-128"/>
              </a:rPr>
              <a:t>Acomm</a:t>
            </a:r>
            <a:r>
              <a:rPr kumimoji="1" lang="en-US" altLang="ja-JP" kern="0" dirty="0" smtClean="0">
                <a:ea typeface="ＭＳ Ｐゴシック" charset="-128"/>
              </a:rPr>
              <a:t> aneurysm from both sides.</a:t>
            </a:r>
          </a:p>
          <a:p>
            <a:endParaRPr kumimoji="1" lang="en-US" altLang="ja-JP" kern="0" dirty="0" smtClean="0">
              <a:ea typeface="ＭＳ Ｐゴシック" charset="-128"/>
            </a:endParaRPr>
          </a:p>
          <a:p>
            <a:r>
              <a:rPr kumimoji="1" lang="en-US" altLang="ja-JP" kern="0" dirty="0" smtClean="0">
                <a:ea typeface="ＭＳ Ｐゴシック" charset="-128"/>
              </a:rPr>
              <a:t>The aneurysm is small and the access is tortuous.</a:t>
            </a:r>
          </a:p>
          <a:p>
            <a:endParaRPr kumimoji="1" lang="en-US" altLang="ja-JP" kern="0" dirty="0">
              <a:ea typeface="ＭＳ Ｐゴシック" charset="-128"/>
            </a:endParaRPr>
          </a:p>
          <a:p>
            <a:r>
              <a:rPr kumimoji="1" lang="en-US" altLang="ja-JP" kern="0" dirty="0" smtClean="0">
                <a:ea typeface="ＭＳ Ｐゴシック" charset="-128"/>
              </a:rPr>
              <a:t>I begin to get the feeling that I might hurt her if I keep trying to get a catheter into this small </a:t>
            </a:r>
            <a:r>
              <a:rPr kumimoji="1" lang="en-US" altLang="ja-JP" kern="0" dirty="0" err="1" smtClean="0">
                <a:ea typeface="ＭＳ Ｐゴシック" charset="-128"/>
              </a:rPr>
              <a:t>Acomm</a:t>
            </a:r>
            <a:r>
              <a:rPr kumimoji="1" lang="en-US" altLang="ja-JP" kern="0" dirty="0" smtClean="0">
                <a:ea typeface="ＭＳ Ｐゴシック" charset="-128"/>
              </a:rPr>
              <a:t> aneurysm.</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38530"/>
          <a:stretch/>
        </p:blipFill>
        <p:spPr>
          <a:xfrm>
            <a:off x="481606" y="871676"/>
            <a:ext cx="3155752" cy="5133852"/>
          </a:xfrm>
          <a:prstGeom prst="rect">
            <a:avLst/>
          </a:prstGeom>
        </p:spPr>
      </p:pic>
    </p:spTree>
    <p:extLst>
      <p:ext uri="{BB962C8B-B14F-4D97-AF65-F5344CB8AC3E}">
        <p14:creationId xmlns:p14="http://schemas.microsoft.com/office/powerpoint/2010/main" val="2132290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483" y="835631"/>
            <a:ext cx="8681663" cy="3657600"/>
          </a:xfrm>
        </p:spPr>
        <p:txBody>
          <a:bodyPr/>
          <a:lstStyle/>
          <a:p>
            <a:pPr marL="514350" indent="-514350">
              <a:buFont typeface="+mj-lt"/>
              <a:buAutoNum type="arabicPeriod"/>
            </a:pPr>
            <a:endParaRPr lang="en-US" sz="2300" dirty="0" smtClean="0"/>
          </a:p>
          <a:p>
            <a:pPr marL="514350" indent="-514350">
              <a:buFont typeface="+mj-lt"/>
              <a:buAutoNum type="arabicPeriod"/>
            </a:pPr>
            <a:r>
              <a:rPr lang="en-US" sz="2300" dirty="0" smtClean="0"/>
              <a:t>Right-sided craniotomy for clipping of </a:t>
            </a:r>
            <a:r>
              <a:rPr lang="en-US" sz="2300" dirty="0" err="1" smtClean="0"/>
              <a:t>Acomm</a:t>
            </a:r>
            <a:r>
              <a:rPr lang="en-US" sz="2300" dirty="0" smtClean="0"/>
              <a:t> aneurysm emergently</a:t>
            </a:r>
          </a:p>
          <a:p>
            <a:pPr marL="514350" indent="-514350">
              <a:buFont typeface="+mj-lt"/>
              <a:buAutoNum type="arabicPeriod"/>
            </a:pPr>
            <a:endParaRPr lang="en-US" sz="2300" dirty="0"/>
          </a:p>
          <a:p>
            <a:pPr marL="514350" indent="-514350">
              <a:buFont typeface="+mj-lt"/>
              <a:buAutoNum type="arabicPeriod"/>
            </a:pPr>
            <a:r>
              <a:rPr lang="en-US" sz="2300" dirty="0" smtClean="0"/>
              <a:t>Right-sided craniotomy for clipping of </a:t>
            </a:r>
            <a:r>
              <a:rPr lang="en-US" sz="2300" dirty="0" err="1" smtClean="0"/>
              <a:t>Acomm</a:t>
            </a:r>
            <a:r>
              <a:rPr lang="en-US" sz="2300" dirty="0" smtClean="0"/>
              <a:t> aneurysm when best OR team is available, within next 2 days</a:t>
            </a:r>
          </a:p>
          <a:p>
            <a:pPr marL="514350" indent="-514350">
              <a:buFont typeface="+mj-lt"/>
              <a:buAutoNum type="arabicPeriod"/>
            </a:pPr>
            <a:endParaRPr lang="en-US" sz="2300" dirty="0" smtClean="0"/>
          </a:p>
          <a:p>
            <a:pPr marL="514350" indent="-514350">
              <a:buFont typeface="+mj-lt"/>
              <a:buAutoNum type="arabicPeriod"/>
            </a:pPr>
            <a:r>
              <a:rPr lang="en-US" sz="2300" dirty="0" smtClean="0"/>
              <a:t>Medical management through the vasospasm period before any further treatment because the larger aneurysm is treated.</a:t>
            </a:r>
          </a:p>
          <a:p>
            <a:pPr marL="514350" indent="-514350">
              <a:buFont typeface="+mj-lt"/>
              <a:buAutoNum type="arabicPeriod"/>
            </a:pPr>
            <a:endParaRPr lang="en-US" sz="2300" dirty="0" smtClean="0"/>
          </a:p>
          <a:p>
            <a:pPr marL="514350" indent="-514350">
              <a:buFont typeface="+mj-lt"/>
              <a:buAutoNum type="arabicPeriod"/>
            </a:pPr>
            <a:r>
              <a:rPr lang="en-US" sz="2300" dirty="0" smtClean="0"/>
              <a:t>Craniotomy for excision of AVM and clipping of </a:t>
            </a:r>
            <a:r>
              <a:rPr lang="en-US" sz="2300" dirty="0" err="1" smtClean="0"/>
              <a:t>Acomm</a:t>
            </a:r>
            <a:r>
              <a:rPr lang="en-US" sz="2300" dirty="0" smtClean="0"/>
              <a:t> aneurysm</a:t>
            </a:r>
          </a:p>
          <a:p>
            <a:pPr marL="514350" indent="-514350">
              <a:buFont typeface="+mj-lt"/>
              <a:buAutoNum type="arabicPeriod"/>
            </a:pPr>
            <a:endParaRPr lang="en-US" sz="2300" dirty="0"/>
          </a:p>
          <a:p>
            <a:pPr marL="514350" indent="-514350">
              <a:buFont typeface="+mj-lt"/>
              <a:buAutoNum type="arabicPeriod"/>
            </a:pPr>
            <a:r>
              <a:rPr lang="en-US" sz="2300" dirty="0" smtClean="0"/>
              <a:t>Persist in attempting to coil the </a:t>
            </a:r>
            <a:r>
              <a:rPr lang="en-US" sz="2300" dirty="0" err="1" smtClean="0"/>
              <a:t>Acomm</a:t>
            </a:r>
            <a:r>
              <a:rPr lang="en-US" sz="2300" dirty="0" smtClean="0"/>
              <a:t> aneurysm using other techniques</a:t>
            </a:r>
          </a:p>
          <a:p>
            <a:pPr marL="514350" indent="-514350">
              <a:buFont typeface="+mj-lt"/>
              <a:buAutoNum type="arabicPeriod"/>
            </a:pPr>
            <a:endParaRPr lang="en-US" sz="2300" dirty="0"/>
          </a:p>
        </p:txBody>
      </p:sp>
      <p:sp>
        <p:nvSpPr>
          <p:cNvPr id="6" name="Title 1"/>
          <p:cNvSpPr txBox="1">
            <a:spLocks/>
          </p:cNvSpPr>
          <p:nvPr/>
        </p:nvSpPr>
        <p:spPr bwMode="auto">
          <a:xfrm>
            <a:off x="665252" y="0"/>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fontAlgn="base">
              <a:spcBef>
                <a:spcPct val="0"/>
              </a:spcBef>
              <a:spcAft>
                <a:spcPct val="0"/>
              </a:spcAft>
              <a:defRPr sz="4400">
                <a:solidFill>
                  <a:schemeClr val="accent2"/>
                </a:solidFill>
                <a:latin typeface="Times New Roman" pitchFamily="18" charset="0"/>
              </a:defRPr>
            </a:lvl6pPr>
            <a:lvl7pPr marL="914400" algn="ctr" rtl="0" fontAlgn="base">
              <a:spcBef>
                <a:spcPct val="0"/>
              </a:spcBef>
              <a:spcAft>
                <a:spcPct val="0"/>
              </a:spcAft>
              <a:defRPr sz="4400">
                <a:solidFill>
                  <a:schemeClr val="accent2"/>
                </a:solidFill>
                <a:latin typeface="Times New Roman" pitchFamily="18" charset="0"/>
              </a:defRPr>
            </a:lvl7pPr>
            <a:lvl8pPr marL="1371600" algn="ctr" rtl="0" fontAlgn="base">
              <a:spcBef>
                <a:spcPct val="0"/>
              </a:spcBef>
              <a:spcAft>
                <a:spcPct val="0"/>
              </a:spcAft>
              <a:defRPr sz="4400">
                <a:solidFill>
                  <a:schemeClr val="accent2"/>
                </a:solidFill>
                <a:latin typeface="Times New Roman" pitchFamily="18" charset="0"/>
              </a:defRPr>
            </a:lvl8pPr>
            <a:lvl9pPr marL="1828800" algn="ctr" rtl="0" fontAlgn="base">
              <a:spcBef>
                <a:spcPct val="0"/>
              </a:spcBef>
              <a:spcAft>
                <a:spcPct val="0"/>
              </a:spcAft>
              <a:defRPr sz="4400">
                <a:solidFill>
                  <a:schemeClr val="accent2"/>
                </a:solidFill>
                <a:latin typeface="Times New Roman" pitchFamily="18" charset="0"/>
              </a:defRPr>
            </a:lvl9pPr>
          </a:lstStyle>
          <a:p>
            <a:r>
              <a:rPr lang="en-US" sz="4000" kern="0" smtClean="0">
                <a:solidFill>
                  <a:srgbClr val="FF0000"/>
                </a:solidFill>
              </a:rPr>
              <a:t>Poll: The Best Course of Action Is?</a:t>
            </a:r>
            <a:endParaRPr lang="en-US" sz="4000" kern="0" dirty="0">
              <a:solidFill>
                <a:srgbClr val="FF0000"/>
              </a:solidFill>
            </a:endParaRPr>
          </a:p>
        </p:txBody>
      </p:sp>
    </p:spTree>
    <p:extLst>
      <p:ext uri="{BB962C8B-B14F-4D97-AF65-F5344CB8AC3E}">
        <p14:creationId xmlns:p14="http://schemas.microsoft.com/office/powerpoint/2010/main" val="3430201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bwMode="auto">
          <a:xfrm>
            <a:off x="3907214" y="1169625"/>
            <a:ext cx="5236785" cy="538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FF"/>
              </a:buClr>
              <a:buChar char="•"/>
              <a:defRPr sz="2800">
                <a:solidFill>
                  <a:schemeClr val="tx2"/>
                </a:solidFill>
                <a:latin typeface="+mn-lt"/>
                <a:ea typeface="+mn-ea"/>
                <a:cs typeface="+mn-cs"/>
              </a:defRPr>
            </a:lvl1pPr>
            <a:lvl2pPr marL="742950" indent="-285750" algn="l" rtl="0" eaLnBrk="0" fontAlgn="base" hangingPunct="0">
              <a:spcBef>
                <a:spcPct val="20000"/>
              </a:spcBef>
              <a:spcAft>
                <a:spcPct val="0"/>
              </a:spcAft>
              <a:buClr>
                <a:srgbClr val="3366FF"/>
              </a:buClr>
              <a:buChar char="•"/>
              <a:defRPr sz="2800">
                <a:solidFill>
                  <a:schemeClr val="tx2"/>
                </a:solidFill>
                <a:latin typeface="+mn-lt"/>
              </a:defRPr>
            </a:lvl2pPr>
            <a:lvl3pPr marL="1143000" indent="-228600" algn="l" rtl="0" eaLnBrk="0" fontAlgn="base" hangingPunct="0">
              <a:spcBef>
                <a:spcPct val="20000"/>
              </a:spcBef>
              <a:spcAft>
                <a:spcPct val="0"/>
              </a:spcAft>
              <a:buClr>
                <a:srgbClr val="0099FF"/>
              </a:buClr>
              <a:buChar char="•"/>
              <a:defRPr sz="2400">
                <a:solidFill>
                  <a:schemeClr val="tx2"/>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2"/>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2"/>
                </a:solidFill>
                <a:latin typeface="+mn-lt"/>
              </a:defRPr>
            </a:lvl5pPr>
            <a:lvl6pPr marL="2514600" indent="-228600" algn="l" rtl="0" fontAlgn="base">
              <a:spcBef>
                <a:spcPct val="20000"/>
              </a:spcBef>
              <a:spcAft>
                <a:spcPct val="0"/>
              </a:spcAft>
              <a:buFont typeface="Times New Roman" pitchFamily="18" charset="0"/>
              <a:buChar char="–"/>
              <a:defRPr sz="2000">
                <a:solidFill>
                  <a:schemeClr val="tx2"/>
                </a:solidFill>
                <a:latin typeface="+mn-lt"/>
              </a:defRPr>
            </a:lvl6pPr>
            <a:lvl7pPr marL="2971800" indent="-228600" algn="l" rtl="0" fontAlgn="base">
              <a:spcBef>
                <a:spcPct val="20000"/>
              </a:spcBef>
              <a:spcAft>
                <a:spcPct val="0"/>
              </a:spcAft>
              <a:buFont typeface="Times New Roman" pitchFamily="18" charset="0"/>
              <a:buChar char="–"/>
              <a:defRPr sz="2000">
                <a:solidFill>
                  <a:schemeClr val="tx2"/>
                </a:solidFill>
                <a:latin typeface="+mn-lt"/>
              </a:defRPr>
            </a:lvl7pPr>
            <a:lvl8pPr marL="3429000" indent="-228600" algn="l" rtl="0" fontAlgn="base">
              <a:spcBef>
                <a:spcPct val="20000"/>
              </a:spcBef>
              <a:spcAft>
                <a:spcPct val="0"/>
              </a:spcAft>
              <a:buFont typeface="Times New Roman" pitchFamily="18" charset="0"/>
              <a:buChar char="–"/>
              <a:defRPr sz="2000">
                <a:solidFill>
                  <a:schemeClr val="tx2"/>
                </a:solidFill>
                <a:latin typeface="+mn-lt"/>
              </a:defRPr>
            </a:lvl8pPr>
            <a:lvl9pPr marL="3886200" indent="-228600" algn="l" rtl="0" fontAlgn="base">
              <a:spcBef>
                <a:spcPct val="20000"/>
              </a:spcBef>
              <a:spcAft>
                <a:spcPct val="0"/>
              </a:spcAft>
              <a:buFont typeface="Times New Roman" pitchFamily="18" charset="0"/>
              <a:buChar char="–"/>
              <a:defRPr sz="2000">
                <a:solidFill>
                  <a:schemeClr val="tx2"/>
                </a:solidFill>
                <a:latin typeface="+mn-lt"/>
              </a:defRPr>
            </a:lvl9pPr>
          </a:lstStyle>
          <a:p>
            <a:r>
              <a:rPr kumimoji="1" lang="en-US" altLang="ja-JP" kern="0" dirty="0" smtClean="0">
                <a:ea typeface="ＭＳ Ｐゴシック" charset="-128"/>
              </a:rPr>
              <a:t>She is awakened from the coiling, and has no deficits.</a:t>
            </a:r>
            <a:endParaRPr kumimoji="1" lang="en-US" altLang="ja-JP" kern="0" dirty="0">
              <a:ea typeface="ＭＳ Ｐゴシック" charset="-128"/>
            </a:endParaRPr>
          </a:p>
          <a:p>
            <a:endParaRPr kumimoji="1" lang="en-US" altLang="ja-JP" kern="0" dirty="0" smtClean="0">
              <a:ea typeface="ＭＳ Ｐゴシック" charset="-128"/>
            </a:endParaRPr>
          </a:p>
          <a:p>
            <a:r>
              <a:rPr kumimoji="1" lang="en-US" altLang="ja-JP" kern="0" dirty="0" smtClean="0">
                <a:ea typeface="ＭＳ Ｐゴシック" charset="-128"/>
              </a:rPr>
              <a:t>The </a:t>
            </a:r>
            <a:r>
              <a:rPr kumimoji="1" lang="en-US" altLang="ja-JP" kern="0" dirty="0" err="1" smtClean="0">
                <a:ea typeface="ＭＳ Ｐゴシック" charset="-128"/>
              </a:rPr>
              <a:t>Acomm</a:t>
            </a:r>
            <a:r>
              <a:rPr kumimoji="1" lang="en-US" altLang="ja-JP" kern="0" dirty="0" smtClean="0">
                <a:ea typeface="ＭＳ Ｐゴシック" charset="-128"/>
              </a:rPr>
              <a:t> aneurysm is clipped from the right side</a:t>
            </a:r>
            <a:r>
              <a:rPr kumimoji="1" lang="en-US" altLang="ja-JP" kern="0" dirty="0">
                <a:ea typeface="ＭＳ Ｐゴシック" charset="-128"/>
              </a:rPr>
              <a:t> </a:t>
            </a:r>
            <a:r>
              <a:rPr kumimoji="1" lang="en-US" altLang="ja-JP" kern="0" dirty="0" smtClean="0">
                <a:ea typeface="ＭＳ Ｐゴシック" charset="-128"/>
              </a:rPr>
              <a:t>and fresh subarachnoid clot is seen on the aneurysm.</a:t>
            </a:r>
          </a:p>
          <a:p>
            <a:endParaRPr kumimoji="1" lang="en-US" altLang="ja-JP" kern="0" dirty="0">
              <a:ea typeface="ＭＳ Ｐゴシック" charset="-128"/>
            </a:endParaRPr>
          </a:p>
          <a:p>
            <a:r>
              <a:rPr kumimoji="1" lang="en-US" altLang="ja-JP" kern="0" dirty="0" smtClean="0">
                <a:ea typeface="ＭＳ Ｐゴシック" charset="-128"/>
              </a:rPr>
              <a:t>She awakens from the craniotomy aphasic and hemiplegic on the right.</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38530"/>
          <a:stretch/>
        </p:blipFill>
        <p:spPr>
          <a:xfrm>
            <a:off x="147030" y="748385"/>
            <a:ext cx="3639826" cy="5921355"/>
          </a:xfrm>
          <a:prstGeom prst="rect">
            <a:avLst/>
          </a:prstGeom>
        </p:spPr>
      </p:pic>
    </p:spTree>
    <p:extLst>
      <p:ext uri="{BB962C8B-B14F-4D97-AF65-F5344CB8AC3E}">
        <p14:creationId xmlns:p14="http://schemas.microsoft.com/office/powerpoint/2010/main" val="2583033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ynolds">
  <a:themeElements>
    <a:clrScheme name="reynold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reynol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reynold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reynold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reynold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reynold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reynold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reynold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reynolds</Template>
  <TotalTime>17367</TotalTime>
  <Words>549</Words>
  <Application>Microsoft Office PowerPoint</Application>
  <PresentationFormat>On-screen Show (4:3)</PresentationFormat>
  <Paragraphs>58</Paragraphs>
  <Slides>15</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 Black</vt:lpstr>
      <vt:lpstr>Calibri</vt:lpstr>
      <vt:lpstr>Times New Roman</vt:lpstr>
      <vt:lpstr>reynolds</vt:lpstr>
      <vt:lpstr>Case #2</vt:lpstr>
      <vt:lpstr>PowerPoint Presentation</vt:lpstr>
      <vt:lpstr>PowerPoint Presentation</vt:lpstr>
      <vt:lpstr>PowerPoint Presentation</vt:lpstr>
      <vt:lpstr>Poll: The Best Course of Action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vt:lpstr>
    </vt:vector>
  </TitlesOfParts>
  <Company>HCData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Presentation</dc:title>
  <dc:creator>SBA</dc:creator>
  <cp:lastModifiedBy>Yulieth Plata</cp:lastModifiedBy>
  <cp:revision>791</cp:revision>
  <dcterms:created xsi:type="dcterms:W3CDTF">2005-01-09T17:25:49Z</dcterms:created>
  <dcterms:modified xsi:type="dcterms:W3CDTF">2017-05-25T21:39:37Z</dcterms:modified>
</cp:coreProperties>
</file>